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68" r:id="rId2"/>
    <p:sldId id="257" r:id="rId3"/>
    <p:sldId id="278" r:id="rId4"/>
    <p:sldId id="271" r:id="rId5"/>
    <p:sldId id="258" r:id="rId6"/>
    <p:sldId id="259" r:id="rId7"/>
    <p:sldId id="272" r:id="rId8"/>
    <p:sldId id="260" r:id="rId9"/>
    <p:sldId id="261" r:id="rId10"/>
    <p:sldId id="273" r:id="rId11"/>
    <p:sldId id="274" r:id="rId12"/>
    <p:sldId id="262" r:id="rId13"/>
    <p:sldId id="275" r:id="rId14"/>
    <p:sldId id="263" r:id="rId15"/>
    <p:sldId id="270" r:id="rId16"/>
    <p:sldId id="276" r:id="rId17"/>
    <p:sldId id="264" r:id="rId18"/>
    <p:sldId id="265" r:id="rId19"/>
    <p:sldId id="277" r:id="rId20"/>
    <p:sldId id="266" r:id="rId21"/>
    <p:sldId id="267" r:id="rId22"/>
    <p:sldId id="269" r:id="rId23"/>
    <p:sldId id="279" r:id="rId24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832" autoAdjust="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19D5C-F8EE-4FB7-A741-B0289F644DB8}" type="datetimeFigureOut">
              <a:rPr lang="id-ID" smtClean="0"/>
              <a:t>23/03/2014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B5DF6-22E0-4E2F-AB04-9C90D03F853A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2E204F48-3FD0-4CE2-A5F6-0088B7E817B0}" type="datetimeFigureOut">
              <a:rPr lang="id-ID" smtClean="0"/>
              <a:pPr/>
              <a:t>23/03/2014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A0F8BC6E-8F15-409B-A62F-6DA13F79EAB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2D2D03-CD06-4358-99EA-62B778C77696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142852"/>
            <a:ext cx="8715436" cy="6597528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2857496"/>
            <a:ext cx="9144000" cy="307183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id-ID" sz="6600" b="1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VII. </a:t>
            </a:r>
            <a:r>
              <a:rPr lang="en-US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KELUARGA </a:t>
            </a:r>
            <a:r>
              <a:rPr lang="id-ID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id-ID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id-ID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 </a:t>
            </a:r>
            <a:r>
              <a:rPr lang="en-US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en-US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6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KONSUMEN</a:t>
            </a:r>
            <a:endParaRPr lang="id-ID" sz="66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58848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501122" cy="5946318"/>
          </a:xfrm>
        </p:spPr>
        <p:txBody>
          <a:bodyPr>
            <a:normAutofit fontScale="92500"/>
          </a:bodyPr>
          <a:lstStyle/>
          <a:p>
            <a:pPr marL="339725" lvl="2" indent="-339725"/>
            <a:r>
              <a:rPr lang="en-US" sz="3200" b="1" dirty="0" err="1" smtClean="0">
                <a:solidFill>
                  <a:srgbClr val="FF0000"/>
                </a:solidFill>
              </a:rPr>
              <a:t>Tahap</a:t>
            </a:r>
            <a:r>
              <a:rPr lang="en-US" sz="3200" b="1" dirty="0" smtClean="0">
                <a:solidFill>
                  <a:srgbClr val="FF0000"/>
                </a:solidFill>
              </a:rPr>
              <a:t> 2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id-ID" sz="3200" dirty="0" smtClean="0"/>
              <a:t>=</a:t>
            </a:r>
            <a:r>
              <a:rPr lang="id-ID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bulan</a:t>
            </a:r>
            <a:r>
              <a:rPr lang="en-US" sz="3200" dirty="0" smtClean="0"/>
              <a:t> </a:t>
            </a:r>
            <a:r>
              <a:rPr lang="en-US" sz="3200" dirty="0" err="1" smtClean="0"/>
              <a:t>madu</a:t>
            </a:r>
            <a:r>
              <a:rPr lang="en-US" sz="3200" dirty="0" smtClean="0"/>
              <a:t>,  </a:t>
            </a:r>
            <a:endParaRPr lang="id-ID" sz="3200" dirty="0" smtClean="0"/>
          </a:p>
          <a:p>
            <a:pPr marL="0" lvl="2"/>
            <a:r>
              <a:rPr lang="en-US" sz="3200" dirty="0" err="1" smtClean="0"/>
              <a:t>dimulai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perkawinan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biasanya</a:t>
            </a:r>
            <a:r>
              <a:rPr lang="en-US" sz="3200" dirty="0" smtClean="0"/>
              <a:t> </a:t>
            </a:r>
            <a:r>
              <a:rPr lang="en-US" sz="3200" dirty="0" err="1" smtClean="0"/>
              <a:t>berlangsung</a:t>
            </a:r>
            <a:r>
              <a:rPr lang="en-US" sz="3200" dirty="0" smtClean="0"/>
              <a:t> </a:t>
            </a:r>
            <a:r>
              <a:rPr lang="en-US" sz="3200" dirty="0" err="1" smtClean="0"/>
              <a:t>sampai</a:t>
            </a:r>
            <a:r>
              <a:rPr lang="en-US" sz="3200" dirty="0" smtClean="0"/>
              <a:t> </a:t>
            </a:r>
            <a:r>
              <a:rPr lang="en-US" sz="3200" dirty="0" err="1" smtClean="0"/>
              <a:t>lahirnya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 </a:t>
            </a:r>
            <a:r>
              <a:rPr lang="en-US" sz="3200" dirty="0" err="1" smtClean="0"/>
              <a:t>pasangan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. </a:t>
            </a:r>
            <a:r>
              <a:rPr lang="en-US" sz="3200" dirty="0" err="1" smtClean="0"/>
              <a:t>Biasanya</a:t>
            </a:r>
            <a:r>
              <a:rPr lang="en-US" sz="3200" dirty="0" smtClean="0"/>
              <a:t> </a:t>
            </a:r>
            <a:r>
              <a:rPr lang="en-US" sz="3200" dirty="0" err="1" smtClean="0"/>
              <a:t>pasangan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</a:t>
            </a:r>
            <a:r>
              <a:rPr lang="en-US" sz="3200" dirty="0" smtClean="0"/>
              <a:t> </a:t>
            </a:r>
            <a:r>
              <a:rPr lang="en-US" sz="3200" dirty="0" err="1" smtClean="0"/>
              <a:t>dua-duanya</a:t>
            </a:r>
            <a:r>
              <a:rPr lang="en-US" sz="3200" dirty="0" smtClean="0"/>
              <a:t>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penghasilan</a:t>
            </a:r>
            <a:r>
              <a:rPr lang="en-US" sz="3200" dirty="0" smtClean="0"/>
              <a:t> </a:t>
            </a:r>
            <a:r>
              <a:rPr lang="en-US" sz="3200" dirty="0" err="1" smtClean="0"/>
              <a:t>gabungan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memungkinkan</a:t>
            </a:r>
            <a:r>
              <a:rPr lang="en-US" sz="3200" dirty="0" smtClean="0"/>
              <a:t> </a:t>
            </a:r>
            <a:r>
              <a:rPr lang="en-US" sz="3200" dirty="0" err="1" smtClean="0"/>
              <a:t>mereka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membeli</a:t>
            </a:r>
            <a:r>
              <a:rPr lang="en-US" sz="3200" dirty="0" smtClean="0"/>
              <a:t> </a:t>
            </a:r>
            <a:r>
              <a:rPr lang="en-US" sz="3200" dirty="0" err="1" smtClean="0"/>
              <a:t>produk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berkualitas</a:t>
            </a:r>
            <a:r>
              <a:rPr lang="en-US" sz="3200" dirty="0" smtClean="0"/>
              <a:t> at</a:t>
            </a:r>
            <a:r>
              <a:rPr lang="id-ID" sz="3200" dirty="0" smtClean="0"/>
              <a:t>a</a:t>
            </a:r>
            <a:r>
              <a:rPr lang="en-US" sz="3200" dirty="0" smtClean="0"/>
              <a:t>u </a:t>
            </a:r>
            <a:r>
              <a:rPr lang="en-US" sz="3200" dirty="0" err="1" smtClean="0"/>
              <a:t>menabung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penghasilan</a:t>
            </a:r>
            <a:r>
              <a:rPr lang="en-US" sz="3200" dirty="0" smtClean="0"/>
              <a:t> </a:t>
            </a:r>
            <a:r>
              <a:rPr lang="en-US" sz="3200" dirty="0" err="1" smtClean="0"/>
              <a:t>mereka</a:t>
            </a:r>
            <a:r>
              <a:rPr lang="en-US" sz="3200" dirty="0" smtClean="0"/>
              <a:t> </a:t>
            </a:r>
            <a:endParaRPr lang="id-ID" sz="3200" dirty="0" smtClean="0"/>
          </a:p>
          <a:p>
            <a:pPr marL="0" lvl="2"/>
            <a:r>
              <a:rPr lang="en-US" sz="3200" b="1" dirty="0" err="1" smtClean="0">
                <a:solidFill>
                  <a:srgbClr val="0070C0"/>
                </a:solidFill>
              </a:rPr>
              <a:t>Contoh</a:t>
            </a:r>
            <a:r>
              <a:rPr lang="en-US" sz="3200" b="1" dirty="0" smtClean="0">
                <a:solidFill>
                  <a:srgbClr val="0070C0"/>
                </a:solidFill>
              </a:rPr>
              <a:t> : </a:t>
            </a:r>
            <a:r>
              <a:rPr lang="en-US" sz="3200" b="1" dirty="0" err="1" smtClean="0">
                <a:solidFill>
                  <a:srgbClr val="0070C0"/>
                </a:solidFill>
              </a:rPr>
              <a:t>pasangan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baru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menikah</a:t>
            </a:r>
            <a:endParaRPr lang="id-ID" sz="3200" b="1" dirty="0" smtClean="0">
              <a:solidFill>
                <a:srgbClr val="0070C0"/>
              </a:solidFill>
            </a:endParaRPr>
          </a:p>
          <a:p>
            <a:endParaRPr lang="id-ID" sz="3200" dirty="0" smtClean="0"/>
          </a:p>
          <a:p>
            <a:endParaRPr lang="id-ID" dirty="0" smtClean="0"/>
          </a:p>
          <a:p>
            <a:endParaRPr lang="id-ID" dirty="0" smtClean="0"/>
          </a:p>
          <a:p>
            <a:r>
              <a:rPr lang="en-US" dirty="0" smtClean="0"/>
              <a:t>r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01122" cy="6215106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Tahap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b="0" dirty="0" smtClean="0">
                <a:solidFill>
                  <a:schemeClr val="tx1"/>
                </a:solidFill>
              </a:rPr>
              <a:t>= </a:t>
            </a:r>
            <a:r>
              <a:rPr lang="id-ID" sz="3200" b="0" dirty="0" smtClean="0">
                <a:solidFill>
                  <a:schemeClr val="tx1"/>
                </a:solidFill>
              </a:rPr>
              <a:t> menjadi </a:t>
            </a:r>
            <a:r>
              <a:rPr lang="en-US" sz="3200" b="0" dirty="0" err="1" smtClean="0">
                <a:solidFill>
                  <a:schemeClr val="tx1"/>
                </a:solidFill>
              </a:rPr>
              <a:t>orang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tua</a:t>
            </a:r>
            <a:endParaRPr lang="id-ID" sz="3200" b="0" dirty="0" smtClean="0">
              <a:solidFill>
                <a:schemeClr val="tx1"/>
              </a:solidFill>
            </a:endParaRPr>
          </a:p>
          <a:p>
            <a:pPr marL="360363" indent="-360363" algn="ctr"/>
            <a:r>
              <a:rPr lang="id-ID" sz="3200" b="0" dirty="0" smtClean="0">
                <a:solidFill>
                  <a:schemeClr val="tx1"/>
                </a:solidFill>
              </a:rPr>
              <a:t>	</a:t>
            </a:r>
            <a:r>
              <a:rPr lang="en-US" sz="3200" b="0" dirty="0" err="1" smtClean="0">
                <a:solidFill>
                  <a:schemeClr val="tx1"/>
                </a:solidFill>
              </a:rPr>
              <a:t>ketika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pasangan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suami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isteri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memperoleh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anak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pertama</a:t>
            </a:r>
            <a:r>
              <a:rPr lang="en-US" sz="3200" b="0" dirty="0" smtClean="0">
                <a:solidFill>
                  <a:schemeClr val="tx1"/>
                </a:solidFill>
              </a:rPr>
              <a:t>, </a:t>
            </a:r>
            <a:r>
              <a:rPr lang="en-US" sz="3200" b="0" dirty="0" err="1" smtClean="0">
                <a:solidFill>
                  <a:schemeClr val="tx1"/>
                </a:solidFill>
              </a:rPr>
              <a:t>bulan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madu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dianggap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telah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berakhir</a:t>
            </a:r>
            <a:r>
              <a:rPr lang="en-US" sz="3200" b="0" dirty="0" smtClean="0">
                <a:solidFill>
                  <a:schemeClr val="tx1"/>
                </a:solidFill>
              </a:rPr>
              <a:t>. </a:t>
            </a:r>
            <a:endParaRPr lang="id-ID" sz="3200" b="0" dirty="0" smtClean="0">
              <a:solidFill>
                <a:schemeClr val="tx1"/>
              </a:solidFill>
            </a:endParaRPr>
          </a:p>
          <a:p>
            <a:pPr marL="360363" indent="-360363" algn="ctr"/>
            <a:r>
              <a:rPr lang="id-ID" sz="3200" b="0" dirty="0" smtClean="0">
                <a:solidFill>
                  <a:schemeClr val="tx1"/>
                </a:solidFill>
              </a:rPr>
              <a:t>	</a:t>
            </a:r>
            <a:r>
              <a:rPr lang="en-US" sz="3200" b="0" dirty="0" err="1" smtClean="0">
                <a:solidFill>
                  <a:schemeClr val="tx1"/>
                </a:solidFill>
              </a:rPr>
              <a:t>Selama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tahap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ini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hubungan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antara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para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anggota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keluarga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dan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struktur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keluarga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berangsur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berubah</a:t>
            </a:r>
            <a:r>
              <a:rPr lang="en-US" sz="3200" b="0" dirty="0" smtClean="0">
                <a:solidFill>
                  <a:schemeClr val="tx1"/>
                </a:solidFill>
              </a:rPr>
              <a:t>. </a:t>
            </a:r>
            <a:endParaRPr lang="id-ID" sz="3200" b="0" dirty="0" smtClean="0">
              <a:solidFill>
                <a:schemeClr val="tx1"/>
              </a:solidFill>
            </a:endParaRPr>
          </a:p>
          <a:p>
            <a:pPr marL="360363" indent="-360363" algn="ctr"/>
            <a:r>
              <a:rPr lang="id-ID" sz="3200" b="0" dirty="0" smtClean="0">
                <a:solidFill>
                  <a:schemeClr val="tx1"/>
                </a:solidFill>
              </a:rPr>
              <a:t>	</a:t>
            </a:r>
            <a:r>
              <a:rPr lang="en-US" sz="3200" b="0" dirty="0" err="1" smtClean="0">
                <a:solidFill>
                  <a:schemeClr val="tx1"/>
                </a:solidFill>
              </a:rPr>
              <a:t>Seperti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sumber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keuangan</a:t>
            </a:r>
            <a:r>
              <a:rPr lang="en-US" sz="3200" b="0" dirty="0" smtClean="0">
                <a:solidFill>
                  <a:schemeClr val="tx1"/>
                </a:solidFill>
              </a:rPr>
              <a:t>, </a:t>
            </a:r>
            <a:r>
              <a:rPr lang="en-US" sz="3200" b="0" dirty="0" err="1" smtClean="0">
                <a:solidFill>
                  <a:schemeClr val="tx1"/>
                </a:solidFill>
              </a:rPr>
              <a:t>tanggung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jawab</a:t>
            </a:r>
            <a:r>
              <a:rPr lang="en-US" sz="3200" b="0" dirty="0" smtClean="0">
                <a:solidFill>
                  <a:schemeClr val="tx1"/>
                </a:solidFill>
              </a:rPr>
              <a:t>, </a:t>
            </a:r>
            <a:r>
              <a:rPr lang="en-US" sz="3200" b="0" dirty="0" err="1" smtClean="0">
                <a:solidFill>
                  <a:schemeClr val="tx1"/>
                </a:solidFill>
              </a:rPr>
              <a:t>akan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meningkat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dan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menurun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ketika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anak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mandi</a:t>
            </a:r>
            <a:r>
              <a:rPr lang="id-ID" sz="3200" b="0" dirty="0" smtClean="0">
                <a:solidFill>
                  <a:schemeClr val="tx1"/>
                </a:solidFill>
              </a:rPr>
              <a:t>ri</a:t>
            </a:r>
            <a:endParaRPr lang="id-ID" sz="3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381000"/>
            <a:ext cx="8501122" cy="5791200"/>
          </a:xfrm>
        </p:spPr>
        <p:txBody>
          <a:bodyPr>
            <a:noAutofit/>
          </a:bodyPr>
          <a:lstStyle/>
          <a:p>
            <a:pPr marL="339725" lvl="2" indent="-339725" algn="just"/>
            <a:endParaRPr lang="en-US" sz="2400" dirty="0"/>
          </a:p>
          <a:p>
            <a:pPr marL="339725" lvl="2" indent="-339725" algn="ctr">
              <a:buNone/>
            </a:pPr>
            <a:r>
              <a:rPr lang="en-US" sz="3200" dirty="0" err="1">
                <a:solidFill>
                  <a:srgbClr val="FF0000"/>
                </a:solidFill>
              </a:rPr>
              <a:t>Tahap</a:t>
            </a:r>
            <a:r>
              <a:rPr lang="en-US" sz="3200" dirty="0">
                <a:solidFill>
                  <a:srgbClr val="FF0000"/>
                </a:solidFill>
              </a:rPr>
              <a:t> 4</a:t>
            </a:r>
            <a:r>
              <a:rPr lang="en-US" sz="3200" dirty="0"/>
              <a:t> = </a:t>
            </a:r>
            <a:r>
              <a:rPr lang="en-US" sz="3200" dirty="0" err="1"/>
              <a:t>pasca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 </a:t>
            </a:r>
            <a:r>
              <a:rPr lang="en-US" sz="3200" dirty="0" err="1" smtClean="0"/>
              <a:t>tua</a:t>
            </a:r>
            <a:endParaRPr lang="id-ID" sz="3200" dirty="0" smtClean="0"/>
          </a:p>
          <a:p>
            <a:pPr marL="339725" lvl="2" indent="-339725" algn="ctr">
              <a:buNone/>
            </a:pPr>
            <a:r>
              <a:rPr lang="id-ID" sz="3200" dirty="0" smtClean="0"/>
              <a:t>	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/>
              <a:t>tahap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suami</a:t>
            </a:r>
            <a:r>
              <a:rPr lang="en-US" sz="3200" dirty="0"/>
              <a:t> </a:t>
            </a:r>
            <a:r>
              <a:rPr lang="en-US" sz="3200" dirty="0" err="1"/>
              <a:t>isteri</a:t>
            </a:r>
            <a:r>
              <a:rPr lang="en-US" sz="3200" dirty="0"/>
              <a:t> </a:t>
            </a:r>
            <a:r>
              <a:rPr lang="en-US" sz="3200" dirty="0" err="1"/>
              <a:t>cendrung</a:t>
            </a:r>
            <a:r>
              <a:rPr lang="en-US" sz="3200" dirty="0"/>
              <a:t> paling </a:t>
            </a:r>
            <a:r>
              <a:rPr lang="en-US" sz="3200" dirty="0" err="1"/>
              <a:t>menikmati</a:t>
            </a:r>
            <a:r>
              <a:rPr lang="en-US" sz="3200" dirty="0"/>
              <a:t> </a:t>
            </a:r>
            <a:r>
              <a:rPr lang="en-US" sz="3200" dirty="0" err="1"/>
              <a:t>hidupnya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segi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,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 </a:t>
            </a:r>
            <a:r>
              <a:rPr lang="en-US" sz="3200" dirty="0" err="1"/>
              <a:t>senggang</a:t>
            </a:r>
            <a:r>
              <a:rPr lang="en-US" sz="3200" dirty="0"/>
              <a:t>, </a:t>
            </a:r>
            <a:r>
              <a:rPr lang="en-US" sz="3200" dirty="0" err="1"/>
              <a:t>manegadakan</a:t>
            </a:r>
            <a:r>
              <a:rPr lang="en-US" sz="3200" dirty="0"/>
              <a:t> </a:t>
            </a:r>
            <a:r>
              <a:rPr lang="en-US" sz="3200" dirty="0" err="1"/>
              <a:t>perjalanan</a:t>
            </a:r>
            <a:r>
              <a:rPr lang="en-US" sz="3200" dirty="0"/>
              <a:t>, </a:t>
            </a:r>
            <a:r>
              <a:rPr lang="en-US" sz="3200" dirty="0" err="1"/>
              <a:t>libur</a:t>
            </a:r>
            <a:r>
              <a:rPr lang="en-US" sz="3200" dirty="0"/>
              <a:t> </a:t>
            </a:r>
            <a:r>
              <a:rPr lang="en-US" sz="3200" dirty="0" err="1"/>
              <a:t>panjang</a:t>
            </a:r>
            <a:r>
              <a:rPr lang="en-US" sz="3200" dirty="0"/>
              <a:t>, </a:t>
            </a:r>
            <a:r>
              <a:rPr lang="en-US" sz="3200" dirty="0" err="1"/>
              <a:t>dll</a:t>
            </a:r>
            <a:r>
              <a:rPr lang="en-US" sz="3200" dirty="0"/>
              <a:t>.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dirty="0" err="1"/>
              <a:t>alasan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tahap</a:t>
            </a:r>
            <a:r>
              <a:rPr lang="en-US" sz="3200" dirty="0"/>
              <a:t> </a:t>
            </a:r>
            <a:r>
              <a:rPr lang="en-US" sz="3200" dirty="0" err="1"/>
              <a:t>pasca</a:t>
            </a:r>
            <a:r>
              <a:rPr lang="en-US" sz="3200" dirty="0"/>
              <a:t> orang </a:t>
            </a:r>
            <a:r>
              <a:rPr lang="en-US" sz="3200" dirty="0" err="1"/>
              <a:t>tua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pasar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 smtClean="0"/>
              <a:t>ba</a:t>
            </a:r>
            <a:r>
              <a:rPr lang="id-ID" sz="3200" dirty="0" smtClean="0"/>
              <a:t>r</a:t>
            </a:r>
            <a:r>
              <a:rPr lang="en-US" sz="3200" dirty="0" err="1" smtClean="0"/>
              <a:t>ang</a:t>
            </a:r>
            <a:r>
              <a:rPr lang="en-US" sz="3200" dirty="0" smtClean="0"/>
              <a:t> </a:t>
            </a:r>
            <a:r>
              <a:rPr lang="en-US" sz="3200" dirty="0" err="1"/>
              <a:t>mewah</a:t>
            </a:r>
            <a:r>
              <a:rPr lang="en-US" sz="3200" dirty="0"/>
              <a:t>, </a:t>
            </a:r>
            <a:r>
              <a:rPr lang="en-US" sz="3200" dirty="0" err="1"/>
              <a:t>mobil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, </a:t>
            </a:r>
            <a:r>
              <a:rPr lang="en-US" sz="3200" dirty="0" err="1"/>
              <a:t>perabotan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 yang </a:t>
            </a:r>
            <a:r>
              <a:rPr lang="en-US" sz="3200" dirty="0" err="1"/>
              <a:t>mahal</a:t>
            </a:r>
            <a:r>
              <a:rPr lang="en-US" sz="3200" dirty="0"/>
              <a:t>. </a:t>
            </a:r>
            <a:endParaRPr lang="en-US" sz="3200" dirty="0" smtClean="0"/>
          </a:p>
          <a:p>
            <a:pPr marL="339725" lvl="2" indent="-339725" algn="just"/>
            <a:endParaRPr lang="en-US" sz="2400" dirty="0"/>
          </a:p>
          <a:p>
            <a:pPr algn="just"/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72551504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17756"/>
          </a:xfrm>
        </p:spPr>
        <p:txBody>
          <a:bodyPr>
            <a:normAutofit/>
          </a:bodyPr>
          <a:lstStyle/>
          <a:p>
            <a:pPr marL="0" lvl="2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3200" b="1" dirty="0" err="1" smtClean="0">
                <a:solidFill>
                  <a:srgbClr val="FF0000"/>
                </a:solidFill>
              </a:rPr>
              <a:t>Tahap</a:t>
            </a:r>
            <a:r>
              <a:rPr lang="en-US" sz="3200" b="1" dirty="0" smtClean="0">
                <a:solidFill>
                  <a:srgbClr val="FF0000"/>
                </a:solidFill>
              </a:rPr>
              <a:t> 5</a:t>
            </a:r>
            <a:r>
              <a:rPr lang="en-US" sz="3200" dirty="0" smtClean="0"/>
              <a:t> = </a:t>
            </a:r>
            <a:r>
              <a:rPr lang="en-US" sz="3200" dirty="0" err="1" smtClean="0"/>
              <a:t>Disolusi</a:t>
            </a:r>
            <a:r>
              <a:rPr lang="en-US" sz="3200" dirty="0" smtClean="0"/>
              <a:t> </a:t>
            </a:r>
            <a:endParaRPr lang="id-ID" sz="3200" dirty="0" smtClean="0"/>
          </a:p>
          <a:p>
            <a:pPr marL="360363" lvl="2" indent="-360363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id-ID" sz="3200" dirty="0" smtClean="0"/>
              <a:t>	</a:t>
            </a:r>
            <a:r>
              <a:rPr lang="en-US" sz="3200" dirty="0" err="1" smtClean="0"/>
              <a:t>terpisahnya</a:t>
            </a:r>
            <a:r>
              <a:rPr lang="en-US" sz="3200" dirty="0" smtClean="0"/>
              <a:t> unit </a:t>
            </a:r>
            <a:r>
              <a:rPr lang="en-US" sz="3200" dirty="0" err="1" smtClean="0"/>
              <a:t>keluarga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meninggal</a:t>
            </a:r>
            <a:r>
              <a:rPr lang="en-US" sz="3200" dirty="0" smtClean="0"/>
              <a:t> (</a:t>
            </a:r>
            <a:r>
              <a:rPr lang="en-US" sz="3200" dirty="0" err="1" smtClean="0"/>
              <a:t>suami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isteri</a:t>
            </a:r>
            <a:r>
              <a:rPr lang="en-US" sz="3200" dirty="0" smtClean="0"/>
              <a:t>) </a:t>
            </a:r>
            <a:r>
              <a:rPr lang="en-US" sz="3200" dirty="0" err="1" smtClean="0"/>
              <a:t>biasanya</a:t>
            </a:r>
            <a:r>
              <a:rPr lang="en-US" sz="3200" dirty="0" smtClean="0"/>
              <a:t> yang </a:t>
            </a:r>
            <a:r>
              <a:rPr lang="en-US" sz="3200" dirty="0" err="1" smtClean="0"/>
              <a:t>masih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 </a:t>
            </a:r>
            <a:r>
              <a:rPr lang="en-US" sz="3200" dirty="0" err="1" smtClean="0"/>
              <a:t>mengikuti</a:t>
            </a:r>
            <a:r>
              <a:rPr lang="en-US" sz="3200" dirty="0" smtClean="0"/>
              <a:t> </a:t>
            </a:r>
            <a:r>
              <a:rPr lang="en-US" sz="3200" dirty="0" err="1" smtClean="0"/>
              <a:t>gaya</a:t>
            </a:r>
            <a:r>
              <a:rPr lang="en-US" sz="3200" dirty="0" smtClean="0"/>
              <a:t> yang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hemat</a:t>
            </a:r>
            <a:r>
              <a:rPr lang="en-US" sz="3200" dirty="0" smtClean="0"/>
              <a:t>, </a:t>
            </a:r>
            <a:r>
              <a:rPr lang="en-US" sz="3200" dirty="0" err="1" smtClean="0"/>
              <a:t>mencari</a:t>
            </a:r>
            <a:r>
              <a:rPr lang="en-US" sz="3200" dirty="0" smtClean="0"/>
              <a:t> </a:t>
            </a:r>
            <a:r>
              <a:rPr lang="en-US" sz="3200" dirty="0" err="1" smtClean="0"/>
              <a:t>persahabatan</a:t>
            </a:r>
            <a:r>
              <a:rPr lang="en-US" sz="3200" dirty="0" smtClean="0"/>
              <a:t>,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menikah</a:t>
            </a:r>
            <a:r>
              <a:rPr lang="en-US" sz="3200" dirty="0" smtClean="0"/>
              <a:t> </a:t>
            </a:r>
            <a:r>
              <a:rPr lang="en-US" sz="3200" dirty="0" err="1" smtClean="0"/>
              <a:t>kembali</a:t>
            </a:r>
            <a:r>
              <a:rPr lang="en-US" sz="3200" dirty="0" smtClean="0"/>
              <a:t>.</a:t>
            </a:r>
            <a:r>
              <a:rPr lang="en-US" sz="2400" dirty="0" smtClean="0"/>
              <a:t> 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401080" cy="6286544"/>
          </a:xfrm>
        </p:spPr>
        <p:txBody>
          <a:bodyPr>
            <a:noAutofit/>
          </a:bodyPr>
          <a:lstStyle/>
          <a:p>
            <a:pPr lvl="0"/>
            <a:endParaRPr lang="id-ID" sz="2000" b="1" dirty="0" smtClean="0"/>
          </a:p>
          <a:p>
            <a:pPr lvl="0">
              <a:buNone/>
            </a:pPr>
            <a:r>
              <a:rPr lang="id-ID" sz="3200" b="1" dirty="0" smtClean="0">
                <a:solidFill>
                  <a:srgbClr val="7030A0"/>
                </a:solidFill>
              </a:rPr>
              <a:t>b. SKK Nontradisional</a:t>
            </a:r>
          </a:p>
          <a:p>
            <a:pPr lvl="0"/>
            <a:endParaRPr lang="id-ID" sz="1200" b="1" dirty="0" smtClean="0"/>
          </a:p>
          <a:p>
            <a:pPr lvl="0">
              <a:buNone/>
            </a:pPr>
            <a:r>
              <a:rPr lang="en-US" sz="3200" dirty="0" smtClean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3200" b="1" dirty="0" err="1" smtClean="0">
                <a:solidFill>
                  <a:srgbClr val="00B0F0"/>
                </a:solidFill>
              </a:rPr>
              <a:t>Pasangan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>
                <a:solidFill>
                  <a:srgbClr val="00B0F0"/>
                </a:solidFill>
              </a:rPr>
              <a:t>yang </a:t>
            </a:r>
            <a:r>
              <a:rPr lang="id-ID" sz="3200" b="1" dirty="0" smtClean="0">
                <a:solidFill>
                  <a:srgbClr val="00B0F0"/>
                </a:solidFill>
              </a:rPr>
              <a:t>belum /</a:t>
            </a:r>
            <a:r>
              <a:rPr lang="en-US" sz="3200" b="1" dirty="0" err="1" smtClean="0">
                <a:solidFill>
                  <a:srgbClr val="00B0F0"/>
                </a:solidFill>
              </a:rPr>
              <a:t>tidak</a:t>
            </a:r>
            <a:r>
              <a:rPr lang="id-ID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punya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anak</a:t>
            </a:r>
            <a:endParaRPr lang="id-ID" sz="3200" b="1" dirty="0" smtClean="0">
              <a:solidFill>
                <a:srgbClr val="00B0F0"/>
              </a:solidFill>
            </a:endParaRPr>
          </a:p>
          <a:p>
            <a:pPr lvl="0">
              <a:buNone/>
            </a:pPr>
            <a:r>
              <a:rPr lang="id-ID" sz="3200" dirty="0" smtClean="0"/>
              <a:t>	yaitu </a:t>
            </a:r>
            <a:r>
              <a:rPr lang="en-US" sz="3200" dirty="0" err="1" smtClean="0"/>
              <a:t>kekuatan</a:t>
            </a:r>
            <a:r>
              <a:rPr lang="en-US" sz="3200" dirty="0" smtClean="0"/>
              <a:t> </a:t>
            </a:r>
            <a:r>
              <a:rPr lang="en-US" sz="3200" dirty="0"/>
              <a:t>yang </a:t>
            </a:r>
            <a:r>
              <a:rPr lang="en-US" sz="3200" dirty="0" err="1"/>
              <a:t>menyumbang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wanita</a:t>
            </a:r>
            <a:r>
              <a:rPr lang="en-US" sz="3200" dirty="0"/>
              <a:t> yang </a:t>
            </a:r>
            <a:r>
              <a:rPr lang="id-ID" sz="3200" dirty="0" smtClean="0"/>
              <a:t>belum </a:t>
            </a:r>
            <a:r>
              <a:rPr lang="en-US" sz="3200" dirty="0" err="1" smtClean="0"/>
              <a:t>menikah</a:t>
            </a:r>
            <a:r>
              <a:rPr lang="en-US" sz="3200" dirty="0" smtClean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berorientasi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karier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pasangan</a:t>
            </a:r>
            <a:r>
              <a:rPr lang="en-US" sz="3200" dirty="0"/>
              <a:t> yang </a:t>
            </a:r>
            <a:r>
              <a:rPr lang="en-US" sz="3200" dirty="0" err="1"/>
              <a:t>terlambat</a:t>
            </a:r>
            <a:r>
              <a:rPr lang="en-US" sz="3200" dirty="0"/>
              <a:t> </a:t>
            </a:r>
            <a:r>
              <a:rPr lang="en-US" sz="3200" dirty="0" err="1"/>
              <a:t>menikah</a:t>
            </a:r>
            <a:r>
              <a:rPr lang="en-US" sz="3200" dirty="0"/>
              <a:t>. </a:t>
            </a:r>
            <a:endParaRPr lang="en-US" sz="3200" dirty="0" smtClean="0"/>
          </a:p>
          <a:p>
            <a:pPr lvl="0"/>
            <a:endParaRPr lang="en-US" sz="3200" dirty="0"/>
          </a:p>
          <a:p>
            <a:pPr lvl="0"/>
            <a:endParaRPr lang="en-US" sz="32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289051920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500042"/>
            <a:ext cx="8429684" cy="5874880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 smtClean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2800" dirty="0" err="1" smtClean="0">
                <a:solidFill>
                  <a:srgbClr val="00B0F0"/>
                </a:solidFill>
              </a:rPr>
              <a:t>Orang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tua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tunggal</a:t>
            </a:r>
            <a:r>
              <a:rPr lang="en-US" sz="2800" dirty="0" smtClean="0">
                <a:solidFill>
                  <a:srgbClr val="00B0F0"/>
                </a:solidFill>
              </a:rPr>
              <a:t> 1 </a:t>
            </a:r>
            <a:endParaRPr lang="id-ID" sz="2800" dirty="0" smtClean="0">
              <a:solidFill>
                <a:srgbClr val="00B0F0"/>
              </a:solidFill>
            </a:endParaRPr>
          </a:p>
          <a:p>
            <a:pPr lvl="0"/>
            <a:r>
              <a:rPr lang="id-ID" sz="2800" dirty="0" smtClean="0">
                <a:solidFill>
                  <a:schemeClr val="tx1"/>
                </a:solidFill>
              </a:rPr>
              <a:t>yaitu </a:t>
            </a:r>
            <a:r>
              <a:rPr lang="en-US" sz="2800" dirty="0" err="1" smtClean="0">
                <a:solidFill>
                  <a:schemeClr val="tx1"/>
                </a:solidFill>
              </a:rPr>
              <a:t>tingka</a:t>
            </a:r>
            <a:r>
              <a:rPr lang="id-ID" sz="2800" dirty="0" smtClean="0">
                <a:solidFill>
                  <a:schemeClr val="tx1"/>
                </a:solidFill>
              </a:rPr>
              <a:t>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perceraian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tinggi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menyumbang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porsi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rumah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tangga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beror</a:t>
            </a:r>
            <a:r>
              <a:rPr lang="id-ID" sz="2800" dirty="0" smtClean="0">
                <a:solidFill>
                  <a:schemeClr val="tx1"/>
                </a:solidFill>
              </a:rPr>
              <a:t>ang </a:t>
            </a:r>
            <a:r>
              <a:rPr lang="en-US" sz="2800" dirty="0" err="1" smtClean="0">
                <a:solidFill>
                  <a:schemeClr val="tx1"/>
                </a:solidFill>
              </a:rPr>
              <a:t>tu</a:t>
            </a:r>
            <a:r>
              <a:rPr lang="id-ID" sz="2800" dirty="0" smtClean="0">
                <a:solidFill>
                  <a:schemeClr val="tx1"/>
                </a:solidFill>
              </a:rPr>
              <a:t>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tungg</a:t>
            </a:r>
            <a:r>
              <a:rPr lang="en-US" sz="2800" dirty="0" err="1" smtClean="0"/>
              <a:t>al</a:t>
            </a:r>
            <a:r>
              <a:rPr lang="en-US" sz="2800" dirty="0" smtClean="0"/>
              <a:t>.</a:t>
            </a:r>
          </a:p>
          <a:p>
            <a:pPr lvl="0" algn="just"/>
            <a:endParaRPr lang="en-US" sz="1200" dirty="0" smtClean="0"/>
          </a:p>
          <a:p>
            <a:pPr lvl="0" algn="just"/>
            <a:r>
              <a:rPr lang="en-US" sz="2800" dirty="0" smtClean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2800" dirty="0" err="1" smtClean="0">
                <a:solidFill>
                  <a:srgbClr val="00B0F0"/>
                </a:solidFill>
              </a:rPr>
              <a:t>Orang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tua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tunggal</a:t>
            </a:r>
            <a:r>
              <a:rPr lang="en-US" sz="2800" dirty="0" smtClean="0">
                <a:solidFill>
                  <a:srgbClr val="00B0F0"/>
                </a:solidFill>
              </a:rPr>
              <a:t> 2</a:t>
            </a:r>
            <a:endParaRPr lang="id-ID" sz="2800" dirty="0" smtClean="0"/>
          </a:p>
          <a:p>
            <a:pPr lvl="0"/>
            <a:r>
              <a:rPr lang="id-ID" sz="2800" dirty="0" smtClean="0">
                <a:solidFill>
                  <a:schemeClr val="tx1"/>
                </a:solidFill>
              </a:rPr>
              <a:t>yaitu </a:t>
            </a:r>
            <a:r>
              <a:rPr lang="en-US" sz="2800" dirty="0" err="1" smtClean="0">
                <a:solidFill>
                  <a:schemeClr val="tx1"/>
                </a:solidFill>
              </a:rPr>
              <a:t>pria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wanita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memiliki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lebih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diluar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pernikahan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endParaRPr lang="en-US" sz="1200" dirty="0" smtClean="0"/>
          </a:p>
          <a:p>
            <a:pPr lvl="0" algn="just"/>
            <a:r>
              <a:rPr lang="en-US" sz="2800" dirty="0" smtClean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2800" dirty="0" err="1" smtClean="0">
                <a:solidFill>
                  <a:srgbClr val="00B0F0"/>
                </a:solidFill>
              </a:rPr>
              <a:t>Orang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tua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tunggal</a:t>
            </a:r>
            <a:r>
              <a:rPr lang="en-US" sz="2800" dirty="0" smtClean="0">
                <a:solidFill>
                  <a:srgbClr val="00B0F0"/>
                </a:solidFill>
              </a:rPr>
              <a:t> 3</a:t>
            </a:r>
            <a:endParaRPr lang="id-ID" sz="2800" dirty="0" smtClean="0">
              <a:solidFill>
                <a:srgbClr val="00B0F0"/>
              </a:solidFill>
            </a:endParaRPr>
          </a:p>
          <a:p>
            <a:pPr lvl="0"/>
            <a:r>
              <a:rPr lang="id-ID" sz="2800" dirty="0" smtClean="0">
                <a:solidFill>
                  <a:schemeClr val="tx1"/>
                </a:solidFill>
              </a:rPr>
              <a:t>yaitu </a:t>
            </a:r>
            <a:r>
              <a:rPr lang="en-US" sz="2800" dirty="0" err="1" smtClean="0">
                <a:solidFill>
                  <a:schemeClr val="tx1"/>
                </a:solidFill>
              </a:rPr>
              <a:t>orang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lajang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mengadopsi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anak</a:t>
            </a:r>
            <a:r>
              <a:rPr lang="en-US" sz="2800" dirty="0" smtClean="0">
                <a:solidFill>
                  <a:schemeClr val="tx1"/>
                </a:solidFill>
              </a:rPr>
              <a:t> at</a:t>
            </a:r>
            <a:r>
              <a:rPr lang="id-ID" sz="2800" dirty="0" smtClean="0">
                <a:solidFill>
                  <a:schemeClr val="tx1"/>
                </a:solidFill>
              </a:rPr>
              <a:t>a</a:t>
            </a:r>
            <a:r>
              <a:rPr lang="en-US" sz="2800" dirty="0" smtClean="0">
                <a:solidFill>
                  <a:schemeClr val="tx1"/>
                </a:solidFill>
              </a:rPr>
              <a:t>u </a:t>
            </a:r>
            <a:r>
              <a:rPr lang="en-US" sz="2800" dirty="0" err="1" smtClean="0">
                <a:solidFill>
                  <a:schemeClr val="tx1"/>
                </a:solidFill>
              </a:rPr>
              <a:t>lebih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17756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3200" dirty="0" err="1" smtClean="0">
                <a:solidFill>
                  <a:srgbClr val="00B0F0"/>
                </a:solidFill>
              </a:rPr>
              <a:t>Pasangan</a:t>
            </a:r>
            <a:r>
              <a:rPr lang="en-US" sz="3200" dirty="0" smtClean="0">
                <a:solidFill>
                  <a:srgbClr val="00B0F0"/>
                </a:solidFill>
              </a:rPr>
              <a:t> yang </a:t>
            </a:r>
            <a:r>
              <a:rPr lang="en-US" sz="3200" dirty="0" err="1" smtClean="0">
                <a:solidFill>
                  <a:srgbClr val="00B0F0"/>
                </a:solidFill>
              </a:rPr>
              <a:t>terlambat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menikah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endParaRPr lang="id-ID" sz="3200" dirty="0" smtClean="0">
              <a:solidFill>
                <a:srgbClr val="00B0F0"/>
              </a:solidFill>
            </a:endParaRPr>
          </a:p>
          <a:p>
            <a:pPr marL="273050" lvl="0" indent="-273050"/>
            <a:r>
              <a:rPr lang="id-ID" sz="3200" dirty="0" smtClean="0"/>
              <a:t>	</a:t>
            </a:r>
            <a:r>
              <a:rPr lang="id-ID" sz="3200" dirty="0" smtClean="0">
                <a:solidFill>
                  <a:schemeClr val="tx1"/>
                </a:solidFill>
              </a:rPr>
              <a:t>yaitu </a:t>
            </a:r>
            <a:r>
              <a:rPr lang="en-US" sz="3200" dirty="0" err="1" smtClean="0">
                <a:solidFill>
                  <a:schemeClr val="tx1"/>
                </a:solidFill>
              </a:rPr>
              <a:t>orientasi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karier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lebih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banyak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pasangan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hidup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bersama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mempunyai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anak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lebih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sedikit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atau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tidak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sama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sekali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200" dirty="0" smtClean="0"/>
          </a:p>
          <a:p>
            <a:pPr marL="360363" lvl="0" indent="-360363"/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3200" dirty="0" err="1" smtClean="0">
                <a:solidFill>
                  <a:srgbClr val="00B0F0"/>
                </a:solidFill>
              </a:rPr>
              <a:t>Pasangan</a:t>
            </a:r>
            <a:r>
              <a:rPr lang="en-US" sz="3200" dirty="0" smtClean="0">
                <a:solidFill>
                  <a:srgbClr val="00B0F0"/>
                </a:solidFill>
              </a:rPr>
              <a:t> yang </a:t>
            </a:r>
            <a:r>
              <a:rPr lang="en-US" sz="3200" dirty="0" err="1" smtClean="0">
                <a:solidFill>
                  <a:srgbClr val="00B0F0"/>
                </a:solidFill>
              </a:rPr>
              <a:t>terlambat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punya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anak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pertama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</a:p>
          <a:p>
            <a:pPr marL="360363" lvl="0" indent="-360363"/>
            <a:r>
              <a:rPr lang="en-US" sz="3200" dirty="0" smtClean="0"/>
              <a:t>   </a:t>
            </a:r>
            <a:r>
              <a:rPr lang="id-ID" sz="3200" dirty="0" smtClean="0">
                <a:solidFill>
                  <a:schemeClr val="tx1"/>
                </a:solidFill>
              </a:rPr>
              <a:t>biasnya </a:t>
            </a:r>
            <a:r>
              <a:rPr lang="en-US" sz="3200" dirty="0" err="1" smtClean="0">
                <a:solidFill>
                  <a:schemeClr val="tx1"/>
                </a:solidFill>
              </a:rPr>
              <a:t>menekankan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gaya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hidup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berkualitas</a:t>
            </a:r>
            <a:endParaRPr lang="id-ID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86808" cy="5357850"/>
          </a:xfrm>
        </p:spPr>
        <p:txBody>
          <a:bodyPr>
            <a:normAutofit/>
          </a:bodyPr>
          <a:lstStyle/>
          <a:p>
            <a:pPr marL="0" indent="0" algn="ctr"/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Ketika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rumah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tangga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mengalami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perubahan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status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perceraian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pensiun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baru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memasuki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rumah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tangga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kematian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suami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mereka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mengalami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perubahan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pilihan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berhubungan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konsumsi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menjadi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target yang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menarik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berbagai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pasar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0296309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14289"/>
            <a:ext cx="8643998" cy="953291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>C. </a:t>
            </a:r>
            <a:r>
              <a:rPr lang="en-US" sz="3600" dirty="0" err="1"/>
              <a:t>Sosialisasi</a:t>
            </a:r>
            <a:r>
              <a:rPr lang="en-US" sz="3600" dirty="0"/>
              <a:t> </a:t>
            </a:r>
            <a:r>
              <a:rPr lang="en-US" sz="3600" dirty="0" err="1"/>
              <a:t>keluarga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295400"/>
            <a:ext cx="8501122" cy="5334000"/>
          </a:xfrm>
        </p:spPr>
        <p:txBody>
          <a:bodyPr>
            <a:normAutofit/>
          </a:bodyPr>
          <a:lstStyle/>
          <a:p>
            <a:pPr marL="457200" lvl="0" indent="-457200">
              <a:buNone/>
            </a:pPr>
            <a:r>
              <a:rPr lang="id-ID" sz="32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id-ID" sz="3200" dirty="0" smtClean="0"/>
              <a:t>.	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Sosialisasi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3200" dirty="0" smtClean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onsumen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3200" dirty="0" smtClean="0">
                <a:solidFill>
                  <a:schemeClr val="accent1">
                    <a:lumMod val="75000"/>
                  </a:schemeClr>
                </a:solidFill>
              </a:rPr>
              <a:t>pada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anak-anak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d-ID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0" indent="-457200">
              <a:buNone/>
            </a:pPr>
            <a:r>
              <a:rPr lang="id-ID" dirty="0" smtClean="0"/>
              <a:t>		</a:t>
            </a:r>
            <a:r>
              <a:rPr lang="en-US" dirty="0" smtClean="0"/>
              <a:t>  </a:t>
            </a:r>
            <a:r>
              <a:rPr lang="id-ID" sz="2800" dirty="0" smtClean="0"/>
              <a:t>s</a:t>
            </a:r>
            <a:r>
              <a:rPr lang="en-US" sz="2800" dirty="0" err="1" smtClean="0"/>
              <a:t>ebagai</a:t>
            </a:r>
            <a:r>
              <a:rPr lang="en-US" sz="2800" dirty="0" smtClean="0"/>
              <a:t> proses yang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anak-anak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,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. </a:t>
            </a:r>
            <a:r>
              <a:rPr lang="en-US" sz="2800" dirty="0" err="1" smtClean="0"/>
              <a:t>Kebanyakan</a:t>
            </a:r>
            <a:r>
              <a:rPr lang="en-US" sz="2800" dirty="0" smtClean="0"/>
              <a:t> </a:t>
            </a:r>
            <a:r>
              <a:rPr lang="en-US" sz="2800" dirty="0" err="1" smtClean="0"/>
              <a:t>anak-anak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pengamatan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orang </a:t>
            </a:r>
            <a:r>
              <a:rPr lang="en-US" sz="2800" dirty="0" err="1" smtClean="0"/>
              <a:t>tua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saudara</a:t>
            </a:r>
            <a:r>
              <a:rPr lang="en-US" sz="2800" dirty="0" smtClean="0"/>
              <a:t> </a:t>
            </a:r>
            <a:r>
              <a:rPr lang="en-US" sz="2800" dirty="0" err="1" smtClean="0"/>
              <a:t>kandung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tua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model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petunjuk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pokok</a:t>
            </a:r>
            <a:r>
              <a:rPr lang="en-US" sz="2800" dirty="0" smtClean="0"/>
              <a:t>. </a:t>
            </a:r>
          </a:p>
          <a:p>
            <a:pPr marL="457200" lvl="0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76584" y="3505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033684" y="4572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78578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66668982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48" y="357166"/>
            <a:ext cx="8386794" cy="6143668"/>
          </a:xfrm>
        </p:spPr>
        <p:txBody>
          <a:bodyPr>
            <a:normAutofit fontScale="92500" lnSpcReduction="20000"/>
          </a:bodyPr>
          <a:lstStyle/>
          <a:p>
            <a:pPr marL="514350" lvl="0" indent="-514350"/>
            <a:r>
              <a:rPr lang="id-ID" sz="3200" dirty="0" smtClean="0">
                <a:solidFill>
                  <a:schemeClr val="accent1">
                    <a:lumMod val="75000"/>
                  </a:schemeClr>
                </a:solidFill>
              </a:rPr>
              <a:t>2.	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Sosialisasi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konsumen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dewasa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d-ID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9750" lvl="1" indent="-539750" algn="l"/>
            <a:r>
              <a:rPr lang="id-ID" sz="3500" dirty="0" smtClean="0"/>
              <a:t>		 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kelanjutan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 </a:t>
            </a:r>
            <a:r>
              <a:rPr lang="en-US" sz="2800" dirty="0" err="1" smtClean="0"/>
              <a:t>anak-anak</a:t>
            </a:r>
            <a:r>
              <a:rPr lang="en-US" sz="2800" dirty="0" smtClean="0"/>
              <a:t> , </a:t>
            </a:r>
            <a:r>
              <a:rPr lang="en-US" sz="2800" dirty="0" err="1" smtClean="0"/>
              <a:t>di</a:t>
            </a:r>
            <a:r>
              <a:rPr lang="id-ID" sz="2800" dirty="0" smtClean="0"/>
              <a:t>m</a:t>
            </a:r>
            <a:r>
              <a:rPr lang="en-US" sz="2800" dirty="0" smtClean="0"/>
              <a:t>an</a:t>
            </a:r>
            <a:r>
              <a:rPr lang="id-ID" sz="2800" dirty="0" smtClean="0"/>
              <a:t>a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sacara</a:t>
            </a:r>
            <a:r>
              <a:rPr lang="en-US" sz="2800" dirty="0" smtClean="0"/>
              <a:t> </a:t>
            </a:r>
            <a:r>
              <a:rPr lang="en-US" sz="2800" dirty="0" err="1" smtClean="0"/>
              <a:t>terus</a:t>
            </a:r>
            <a:r>
              <a:rPr lang="en-US" sz="2800" dirty="0" smtClean="0"/>
              <a:t> </a:t>
            </a:r>
            <a:r>
              <a:rPr lang="en-US" sz="2800" dirty="0" err="1" smtClean="0"/>
              <a:t>menerus</a:t>
            </a:r>
            <a:r>
              <a:rPr lang="en-US" sz="2800" dirty="0" smtClean="0"/>
              <a:t> </a:t>
            </a:r>
            <a:r>
              <a:rPr lang="en-US" sz="2800" dirty="0" err="1" smtClean="0"/>
              <a:t>sepanjang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</a:t>
            </a:r>
            <a:r>
              <a:rPr lang="en-US" sz="3500" dirty="0" err="1" smtClean="0"/>
              <a:t>a</a:t>
            </a:r>
            <a:r>
              <a:rPr lang="en-US" sz="3500" dirty="0" smtClean="0"/>
              <a:t>. </a:t>
            </a:r>
          </a:p>
          <a:p>
            <a:pPr marL="457200" lvl="0" indent="-457200">
              <a:buFont typeface="+mj-lt"/>
              <a:buAutoNum type="arabicPeriod"/>
            </a:pPr>
            <a:endParaRPr lang="en-US" sz="1200" dirty="0" smtClean="0"/>
          </a:p>
          <a:p>
            <a:pPr marL="539750" lvl="0" indent="-539750"/>
            <a:r>
              <a:rPr lang="id-ID" sz="3200" dirty="0" smtClean="0">
                <a:solidFill>
                  <a:schemeClr val="accent1">
                    <a:lumMod val="75000"/>
                  </a:schemeClr>
                </a:solidFill>
              </a:rPr>
              <a:t>3	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Sosialisasi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antar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generasi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d-ID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9750" lvl="0" indent="-539750"/>
            <a:r>
              <a:rPr lang="id-ID" dirty="0" smtClean="0"/>
              <a:t>		     </a:t>
            </a:r>
            <a:r>
              <a:rPr lang="id-ID" sz="2800" b="0" dirty="0" smtClean="0">
                <a:solidFill>
                  <a:schemeClr val="tx1"/>
                </a:solidFill>
              </a:rPr>
              <a:t>k</a:t>
            </a:r>
            <a:r>
              <a:rPr lang="en-US" sz="2800" b="0" dirty="0" err="1" smtClean="0">
                <a:solidFill>
                  <a:schemeClr val="tx1"/>
                </a:solidFill>
              </a:rPr>
              <a:t>esetiaan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pada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produk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dipilih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atau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pilihan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terhadap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merek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sebuah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produk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lazim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sekali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dipindahkan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dari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generasi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generasi</a:t>
            </a:r>
            <a:r>
              <a:rPr lang="en-US" sz="2800" b="0" dirty="0" smtClean="0">
                <a:solidFill>
                  <a:schemeClr val="tx1"/>
                </a:solidFill>
              </a:rPr>
              <a:t> lain. </a:t>
            </a:r>
          </a:p>
          <a:p>
            <a:pPr marL="900113" indent="-442913"/>
            <a:r>
              <a:rPr lang="id-ID" sz="28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2800" b="0" dirty="0" err="1" smtClean="0">
                <a:solidFill>
                  <a:schemeClr val="tx1"/>
                </a:solidFill>
              </a:rPr>
              <a:t>Pemindahan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merek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antar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generasi</a:t>
            </a:r>
            <a:r>
              <a:rPr lang="en-US" sz="2800" b="0" dirty="0" smtClean="0">
                <a:solidFill>
                  <a:schemeClr val="tx1"/>
                </a:solidFill>
              </a:rPr>
              <a:t>, yang </a:t>
            </a:r>
            <a:r>
              <a:rPr lang="en-US" sz="2800" b="0" dirty="0" err="1" smtClean="0">
                <a:solidFill>
                  <a:schemeClr val="tx1"/>
                </a:solidFill>
              </a:rPr>
              <a:t>mungkin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terjadi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pada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tiga</a:t>
            </a:r>
            <a:r>
              <a:rPr lang="en-US" sz="2800" b="0" dirty="0" smtClean="0">
                <a:solidFill>
                  <a:schemeClr val="tx1"/>
                </a:solidFill>
              </a:rPr>
              <a:t> / </a:t>
            </a:r>
            <a:r>
              <a:rPr lang="en-US" sz="2800" b="0" dirty="0" err="1" smtClean="0">
                <a:solidFill>
                  <a:schemeClr val="tx1"/>
                </a:solidFill>
              </a:rPr>
              <a:t>empat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generasi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dalam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keluarga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sama</a:t>
            </a:r>
            <a:r>
              <a:rPr lang="en-US" sz="2800" b="0" dirty="0" smtClean="0">
                <a:solidFill>
                  <a:schemeClr val="tx1"/>
                </a:solidFill>
              </a:rPr>
              <a:t>. </a:t>
            </a:r>
            <a:endParaRPr lang="id-ID" sz="2800" b="0" dirty="0" smtClean="0">
              <a:solidFill>
                <a:schemeClr val="tx1"/>
              </a:solidFill>
            </a:endParaRPr>
          </a:p>
          <a:p>
            <a:pPr marL="900113" indent="-442913"/>
            <a:r>
              <a:rPr lang="id-ID" sz="2800" b="0" dirty="0" smtClean="0">
                <a:solidFill>
                  <a:schemeClr val="tx1"/>
                </a:solidFill>
              </a:rPr>
              <a:t>	</a:t>
            </a:r>
            <a:r>
              <a:rPr lang="en-US" sz="2800" b="0" dirty="0" err="1" smtClean="0">
                <a:solidFill>
                  <a:schemeClr val="tx1"/>
                </a:solidFill>
              </a:rPr>
              <a:t>Misalnya</a:t>
            </a:r>
            <a:r>
              <a:rPr lang="en-US" sz="2800" b="0" dirty="0" smtClean="0">
                <a:solidFill>
                  <a:schemeClr val="tx1"/>
                </a:solidFill>
              </a:rPr>
              <a:t>, </a:t>
            </a:r>
            <a:r>
              <a:rPr lang="en-US" sz="2800" b="0" dirty="0" err="1" smtClean="0">
                <a:solidFill>
                  <a:schemeClr val="tx1"/>
                </a:solidFill>
              </a:rPr>
              <a:t>selai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kacang</a:t>
            </a:r>
            <a:r>
              <a:rPr lang="en-US" sz="2800" b="0" dirty="0" smtClean="0">
                <a:solidFill>
                  <a:schemeClr val="tx1"/>
                </a:solidFill>
              </a:rPr>
              <a:t>, </a:t>
            </a:r>
            <a:r>
              <a:rPr lang="en-US" sz="2800" b="0" dirty="0" err="1" smtClean="0">
                <a:solidFill>
                  <a:schemeClr val="tx1"/>
                </a:solidFill>
              </a:rPr>
              <a:t>mayonais</a:t>
            </a:r>
            <a:r>
              <a:rPr lang="en-US" sz="2800" b="0" dirty="0" smtClean="0">
                <a:solidFill>
                  <a:schemeClr val="tx1"/>
                </a:solidFill>
              </a:rPr>
              <a:t>, </a:t>
            </a:r>
            <a:r>
              <a:rPr lang="en-US" sz="2800" b="0" dirty="0" err="1" smtClean="0">
                <a:solidFill>
                  <a:schemeClr val="tx1"/>
                </a:solidFill>
              </a:rPr>
              <a:t>kecap</a:t>
            </a:r>
            <a:r>
              <a:rPr lang="en-US" sz="2800" b="0" dirty="0" smtClean="0">
                <a:solidFill>
                  <a:schemeClr val="tx1"/>
                </a:solidFill>
              </a:rPr>
              <a:t>, kopi, </a:t>
            </a:r>
            <a:r>
              <a:rPr lang="en-US" sz="2800" b="0" dirty="0" err="1" smtClean="0">
                <a:solidFill>
                  <a:schemeClr val="tx1"/>
                </a:solidFill>
              </a:rPr>
              <a:t>dll</a:t>
            </a:r>
            <a:r>
              <a:rPr lang="en-US" sz="2800" b="0" dirty="0" smtClean="0">
                <a:solidFill>
                  <a:schemeClr val="tx1"/>
                </a:solidFill>
              </a:rPr>
              <a:t>. </a:t>
            </a:r>
            <a:r>
              <a:rPr lang="en-US" sz="2800" b="0" dirty="0" err="1" smtClean="0">
                <a:solidFill>
                  <a:schemeClr val="tx1"/>
                </a:solidFill>
              </a:rPr>
              <a:t>Semuanya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katagori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produk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sering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diteruskan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generasi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berikutnya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000100" y="100010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7" name="Right Arrow 6"/>
          <p:cNvSpPr/>
          <p:nvPr/>
        </p:nvSpPr>
        <p:spPr>
          <a:xfrm>
            <a:off x="1071538" y="2786058"/>
            <a:ext cx="500066" cy="14287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6766" cy="642942"/>
          </a:xfrm>
        </p:spPr>
        <p:txBody>
          <a:bodyPr>
            <a:normAutofit/>
          </a:bodyPr>
          <a:lstStyle/>
          <a:p>
            <a:pPr lvl="0" algn="ctr"/>
            <a:r>
              <a:rPr lang="en-US" sz="3200" b="1" dirty="0" smtClean="0">
                <a:solidFill>
                  <a:schemeClr val="tx1"/>
                </a:solidFill>
              </a:rPr>
              <a:t>a. </a:t>
            </a:r>
            <a:r>
              <a:rPr lang="en-US" sz="3200" b="1" dirty="0" err="1">
                <a:solidFill>
                  <a:schemeClr val="tx1"/>
                </a:solidFill>
              </a:rPr>
              <a:t>Pengertian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Keluarga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231780"/>
            <a:ext cx="8501122" cy="52690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sz="45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●</a:t>
            </a:r>
            <a:r>
              <a:rPr lang="id-ID" sz="4500" b="1" dirty="0" smtClean="0">
                <a:solidFill>
                  <a:srgbClr val="0070C0"/>
                </a:solidFill>
              </a:rPr>
              <a:t>Abu Ahmadi (</a:t>
            </a:r>
            <a:r>
              <a:rPr lang="en-US" sz="4500" b="1" dirty="0" smtClean="0">
                <a:solidFill>
                  <a:srgbClr val="0070C0"/>
                </a:solidFill>
              </a:rPr>
              <a:t>1999:239</a:t>
            </a:r>
            <a:r>
              <a:rPr lang="id-ID" sz="4500" b="1" dirty="0" smtClean="0">
                <a:solidFill>
                  <a:srgbClr val="0070C0"/>
                </a:solidFill>
              </a:rPr>
              <a:t>) </a:t>
            </a:r>
            <a:r>
              <a:rPr lang="id-ID" sz="4500" dirty="0" smtClean="0"/>
              <a:t>menyebutkan bahwa keluarga adalah suatu kesatuan sosial yang terkecil yang terdiri atas suami isteri dan jika ada anak-anak yang didahului oleh adanya perkawinan. Selanjutnya </a:t>
            </a:r>
            <a:r>
              <a:rPr lang="en-US" sz="4500" dirty="0" err="1" smtClean="0"/>
              <a:t>keluarga</a:t>
            </a:r>
            <a:r>
              <a:rPr lang="en-US" sz="4500" dirty="0" smtClean="0"/>
              <a:t> </a:t>
            </a:r>
            <a:r>
              <a:rPr lang="en-US" sz="4500" dirty="0" err="1" smtClean="0"/>
              <a:t>dalam</a:t>
            </a:r>
            <a:r>
              <a:rPr lang="en-US" sz="4500" dirty="0" smtClean="0"/>
              <a:t> </a:t>
            </a:r>
            <a:r>
              <a:rPr lang="en-US" sz="4500" dirty="0" err="1" smtClean="0"/>
              <a:t>bentuk</a:t>
            </a:r>
            <a:r>
              <a:rPr lang="en-US" sz="4500" dirty="0" smtClean="0"/>
              <a:t> yang </a:t>
            </a:r>
            <a:r>
              <a:rPr lang="en-US" sz="4500" dirty="0" err="1" smtClean="0"/>
              <a:t>murni</a:t>
            </a:r>
            <a:r>
              <a:rPr lang="en-US" sz="4500" dirty="0" smtClean="0"/>
              <a:t> </a:t>
            </a:r>
            <a:r>
              <a:rPr lang="en-US" sz="4500" dirty="0" err="1" smtClean="0"/>
              <a:t>merupakan</a:t>
            </a:r>
            <a:r>
              <a:rPr lang="en-US" sz="4500" dirty="0" smtClean="0"/>
              <a:t> </a:t>
            </a:r>
            <a:r>
              <a:rPr lang="en-US" sz="4500" dirty="0" err="1" smtClean="0"/>
              <a:t>satu</a:t>
            </a:r>
            <a:r>
              <a:rPr lang="en-US" sz="4500" dirty="0" smtClean="0"/>
              <a:t> </a:t>
            </a:r>
            <a:r>
              <a:rPr lang="en-US" sz="4500" dirty="0" err="1" smtClean="0"/>
              <a:t>kesatuan</a:t>
            </a:r>
            <a:r>
              <a:rPr lang="en-US" sz="4500" dirty="0" smtClean="0"/>
              <a:t> </a:t>
            </a:r>
            <a:r>
              <a:rPr lang="en-US" sz="4500" dirty="0" err="1" smtClean="0"/>
              <a:t>sosial</a:t>
            </a:r>
            <a:r>
              <a:rPr lang="en-US" sz="4500" dirty="0" smtClean="0"/>
              <a:t> yang </a:t>
            </a:r>
            <a:r>
              <a:rPr lang="en-US" sz="4500" dirty="0" err="1" smtClean="0"/>
              <a:t>terdiri</a:t>
            </a:r>
            <a:r>
              <a:rPr lang="en-US" sz="4500" dirty="0" smtClean="0"/>
              <a:t> </a:t>
            </a:r>
            <a:r>
              <a:rPr lang="en-US" sz="4500" dirty="0" err="1" smtClean="0"/>
              <a:t>dari</a:t>
            </a:r>
            <a:r>
              <a:rPr lang="en-US" sz="4500" dirty="0" smtClean="0"/>
              <a:t> </a:t>
            </a:r>
            <a:r>
              <a:rPr lang="en-US" sz="4500" dirty="0" err="1" smtClean="0"/>
              <a:t>suami</a:t>
            </a:r>
            <a:r>
              <a:rPr lang="en-US" sz="4500" dirty="0" smtClean="0"/>
              <a:t>, </a:t>
            </a:r>
            <a:r>
              <a:rPr lang="en-US" sz="4500" dirty="0" err="1" smtClean="0"/>
              <a:t>isteri</a:t>
            </a:r>
            <a:r>
              <a:rPr lang="en-US" sz="4500" dirty="0" smtClean="0"/>
              <a:t> </a:t>
            </a:r>
            <a:r>
              <a:rPr lang="en-US" sz="4500" dirty="0" err="1" smtClean="0"/>
              <a:t>dan</a:t>
            </a:r>
            <a:r>
              <a:rPr lang="en-US" sz="4500" dirty="0" smtClean="0"/>
              <a:t> </a:t>
            </a:r>
            <a:r>
              <a:rPr lang="en-US" sz="4500" dirty="0" err="1" smtClean="0"/>
              <a:t>anak-anak</a:t>
            </a:r>
            <a:r>
              <a:rPr lang="en-US" sz="4500" dirty="0" smtClean="0"/>
              <a:t> yang </a:t>
            </a:r>
            <a:r>
              <a:rPr lang="en-US" sz="4500" dirty="0" err="1" smtClean="0"/>
              <a:t>belum</a:t>
            </a:r>
            <a:r>
              <a:rPr lang="en-US" sz="4500" dirty="0" smtClean="0"/>
              <a:t> </a:t>
            </a:r>
            <a:r>
              <a:rPr lang="en-US" sz="4500" dirty="0" err="1" smtClean="0"/>
              <a:t>dewasa</a:t>
            </a:r>
            <a:r>
              <a:rPr lang="id-ID" sz="4500" dirty="0" smtClean="0"/>
              <a:t>. </a:t>
            </a:r>
          </a:p>
          <a:p>
            <a:pPr lvl="0"/>
            <a:endParaRPr lang="id-ID" sz="2200" dirty="0" smtClean="0"/>
          </a:p>
        </p:txBody>
      </p:sp>
    </p:spTree>
    <p:extLst>
      <p:ext uri="{BB962C8B-B14F-4D97-AF65-F5344CB8AC3E}">
        <p14:creationId xmlns="" xmlns:p14="http://schemas.microsoft.com/office/powerpoint/2010/main" val="348064121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86808" cy="93347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D. </a:t>
            </a:r>
            <a:r>
              <a:rPr lang="en-US" sz="3600" dirty="0" err="1"/>
              <a:t>Peran</a:t>
            </a:r>
            <a:r>
              <a:rPr lang="en-US" sz="3600" dirty="0"/>
              <a:t> </a:t>
            </a:r>
            <a:r>
              <a:rPr lang="en-US" sz="3600" dirty="0" err="1"/>
              <a:t>keluarga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</a:t>
            </a:r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371600"/>
            <a:ext cx="8358246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/>
              <a:t>Mengacu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unit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terkecil</a:t>
            </a:r>
            <a:r>
              <a:rPr lang="en-US" sz="2800" dirty="0"/>
              <a:t> yang </a:t>
            </a:r>
            <a:r>
              <a:rPr lang="en-US" sz="2800" dirty="0" err="1"/>
              <a:t>perilakunya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mempengaruhi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 </a:t>
            </a:r>
            <a:r>
              <a:rPr lang="en-US" sz="2800" dirty="0" err="1"/>
              <a:t>membeli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konsumsi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analisa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,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berhubungan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 smtClean="0"/>
              <a:t>konsumsen</a:t>
            </a:r>
            <a:r>
              <a:rPr lang="en-US" sz="2800" dirty="0" smtClean="0"/>
              <a:t>, </a:t>
            </a:r>
            <a:r>
              <a:rPr lang="en-US" sz="2800" dirty="0" err="1" smtClean="0"/>
              <a:t>sbb</a:t>
            </a:r>
            <a:r>
              <a:rPr lang="en-US" sz="2800" dirty="0" smtClean="0"/>
              <a:t>: </a:t>
            </a:r>
          </a:p>
          <a:p>
            <a:pPr marL="0" indent="0">
              <a:buNone/>
            </a:pPr>
            <a:endParaRPr lang="en-US" sz="1300" dirty="0" smtClean="0"/>
          </a:p>
          <a:p>
            <a:pPr marL="514350" indent="-514350">
              <a:buNone/>
            </a:pPr>
            <a:r>
              <a:rPr lang="id-ID" sz="2800" b="1" dirty="0" smtClean="0"/>
              <a:t>1</a:t>
            </a:r>
            <a:r>
              <a:rPr lang="id-ID" sz="2800" dirty="0" smtClean="0"/>
              <a:t>.	</a:t>
            </a:r>
            <a:r>
              <a:rPr lang="en-US" sz="2800" b="1" dirty="0" err="1" smtClean="0"/>
              <a:t>Orang</a:t>
            </a:r>
            <a:r>
              <a:rPr lang="en-US" sz="2800" b="1" dirty="0" smtClean="0"/>
              <a:t> </a:t>
            </a:r>
            <a:r>
              <a:rPr lang="en-US" sz="2800" b="1" dirty="0"/>
              <a:t>yang </a:t>
            </a:r>
            <a:r>
              <a:rPr lang="en-US" sz="2800" b="1" dirty="0" err="1" smtClean="0"/>
              <a:t>memepengaruhi</a:t>
            </a:r>
            <a:endParaRPr lang="id-ID" sz="2800" b="1" dirty="0" smtClean="0"/>
          </a:p>
          <a:p>
            <a:pPr marL="514350" indent="-514350">
              <a:buNone/>
            </a:pPr>
            <a:r>
              <a:rPr lang="id-ID" sz="2800" dirty="0" smtClean="0"/>
              <a:t>	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aggota</a:t>
            </a:r>
            <a:r>
              <a:rPr lang="en-US" sz="2800" dirty="0"/>
              <a:t> lain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. </a:t>
            </a:r>
            <a:endParaRPr lang="en-US" sz="2800" dirty="0" smtClean="0"/>
          </a:p>
          <a:p>
            <a:pPr marL="398463" indent="0">
              <a:buNone/>
            </a:pPr>
            <a:endParaRPr lang="en-US" sz="1300" dirty="0"/>
          </a:p>
          <a:p>
            <a:pPr marL="515938" indent="-515938" defTabSz="515938">
              <a:buNone/>
            </a:pPr>
            <a:r>
              <a:rPr lang="id-ID" sz="2800" b="1" dirty="0" smtClean="0"/>
              <a:t>2.	</a:t>
            </a:r>
            <a:r>
              <a:rPr lang="en-US" sz="2800" b="1" dirty="0" err="1" smtClean="0"/>
              <a:t>Penjaga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pintu</a:t>
            </a:r>
            <a:r>
              <a:rPr lang="en-US" sz="2800" b="1" dirty="0" smtClean="0"/>
              <a:t> </a:t>
            </a:r>
          </a:p>
          <a:p>
            <a:pPr marL="398463" indent="0">
              <a:buNone/>
            </a:pP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mengontrol</a:t>
            </a:r>
            <a:r>
              <a:rPr lang="en-US" sz="2800" dirty="0" smtClean="0"/>
              <a:t> </a:t>
            </a:r>
            <a:r>
              <a:rPr lang="en-US" sz="2800" dirty="0" err="1" smtClean="0"/>
              <a:t>arus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/</a:t>
            </a:r>
            <a:r>
              <a:rPr lang="en-US" sz="2800" dirty="0" err="1" smtClean="0"/>
              <a:t>jasa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33878942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701118" cy="62769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sz="3300" dirty="0" smtClean="0"/>
          </a:p>
          <a:p>
            <a:pPr marL="515938" indent="-515938">
              <a:buNone/>
            </a:pPr>
            <a:r>
              <a:rPr lang="id-ID" sz="4200" b="1" dirty="0" smtClean="0"/>
              <a:t>3.	</a:t>
            </a:r>
            <a:r>
              <a:rPr lang="en-US" sz="4200" b="1" dirty="0" err="1" smtClean="0"/>
              <a:t>Pengambil</a:t>
            </a:r>
            <a:r>
              <a:rPr lang="en-US" sz="4200" b="1" dirty="0" smtClean="0"/>
              <a:t> </a:t>
            </a:r>
            <a:r>
              <a:rPr lang="en-US" sz="4200" b="1" dirty="0" err="1"/>
              <a:t>keputusan</a:t>
            </a:r>
            <a:r>
              <a:rPr lang="en-US" sz="4200" b="1" dirty="0"/>
              <a:t> </a:t>
            </a:r>
          </a:p>
          <a:p>
            <a:pPr marL="515938" indent="0">
              <a:buNone/>
            </a:pPr>
            <a:r>
              <a:rPr lang="en-US" sz="4200" dirty="0" err="1" smtClean="0"/>
              <a:t>anggota</a:t>
            </a:r>
            <a:r>
              <a:rPr lang="en-US" sz="4200" dirty="0" smtClean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yang </a:t>
            </a:r>
            <a:r>
              <a:rPr lang="en-US" sz="4200" dirty="0" err="1"/>
              <a:t>menentukan</a:t>
            </a:r>
            <a:r>
              <a:rPr lang="en-US" sz="4200" dirty="0"/>
              <a:t> </a:t>
            </a:r>
            <a:r>
              <a:rPr lang="en-US" sz="4200" dirty="0" err="1"/>
              <a:t>secara</a:t>
            </a:r>
            <a:r>
              <a:rPr lang="en-US" sz="4200" dirty="0"/>
              <a:t> </a:t>
            </a:r>
            <a:r>
              <a:rPr lang="en-US" sz="4200" dirty="0" err="1" smtClean="0"/>
              <a:t>sepiha</a:t>
            </a:r>
            <a:r>
              <a:rPr lang="id-ID" sz="4200" dirty="0" smtClean="0"/>
              <a:t>k</a:t>
            </a:r>
            <a:r>
              <a:rPr lang="en-US" sz="4200" dirty="0" smtClean="0"/>
              <a:t>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bersama</a:t>
            </a:r>
            <a:r>
              <a:rPr lang="en-US" sz="4200" dirty="0"/>
              <a:t> </a:t>
            </a:r>
            <a:r>
              <a:rPr lang="en-US" sz="4200" dirty="0" err="1"/>
              <a:t>untuk</a:t>
            </a:r>
            <a:r>
              <a:rPr lang="en-US" sz="4200" dirty="0"/>
              <a:t> </a:t>
            </a:r>
            <a:r>
              <a:rPr lang="en-US" sz="4200" dirty="0" err="1"/>
              <a:t>berbelanja</a:t>
            </a:r>
            <a:r>
              <a:rPr lang="en-US" sz="4200" dirty="0"/>
              <a:t>, </a:t>
            </a:r>
            <a:r>
              <a:rPr lang="en-US" sz="4200" dirty="0" err="1"/>
              <a:t>membeli</a:t>
            </a:r>
            <a:r>
              <a:rPr lang="en-US" sz="4200" dirty="0"/>
              <a:t>, </a:t>
            </a:r>
            <a:r>
              <a:rPr lang="en-US" sz="4200" dirty="0" err="1"/>
              <a:t>memakai</a:t>
            </a:r>
            <a:r>
              <a:rPr lang="en-US" sz="4200" dirty="0"/>
              <a:t>,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tidak</a:t>
            </a:r>
            <a:r>
              <a:rPr lang="en-US" sz="4200" dirty="0"/>
              <a:t> </a:t>
            </a:r>
            <a:r>
              <a:rPr lang="en-US" sz="4200" dirty="0" err="1"/>
              <a:t>lagi</a:t>
            </a:r>
            <a:r>
              <a:rPr lang="en-US" sz="4200" dirty="0"/>
              <a:t> </a:t>
            </a:r>
            <a:r>
              <a:rPr lang="en-US" sz="4200" dirty="0" err="1"/>
              <a:t>mengguanakan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/</a:t>
            </a:r>
            <a:r>
              <a:rPr lang="en-US" sz="4200" dirty="0" err="1"/>
              <a:t>jasa</a:t>
            </a:r>
            <a:r>
              <a:rPr lang="en-US" sz="4200" dirty="0"/>
              <a:t> </a:t>
            </a:r>
            <a:r>
              <a:rPr lang="en-US" sz="4200" dirty="0" err="1"/>
              <a:t>tertentu</a:t>
            </a:r>
            <a:r>
              <a:rPr lang="en-US" sz="4200" dirty="0"/>
              <a:t>. </a:t>
            </a:r>
            <a:endParaRPr lang="en-US" sz="4200" dirty="0" smtClean="0"/>
          </a:p>
          <a:p>
            <a:pPr marL="457200" indent="-457200">
              <a:buFont typeface="+mj-lt"/>
              <a:buAutoNum type="arabicParenR" startAt="3"/>
            </a:pPr>
            <a:endParaRPr lang="en-US" sz="1700" dirty="0" smtClean="0"/>
          </a:p>
          <a:p>
            <a:pPr marL="515938" indent="-515938">
              <a:buNone/>
            </a:pPr>
            <a:r>
              <a:rPr lang="id-ID" sz="4200" b="1" dirty="0" smtClean="0"/>
              <a:t>4.	</a:t>
            </a:r>
            <a:r>
              <a:rPr lang="en-US" sz="4200" b="1" dirty="0" err="1" smtClean="0"/>
              <a:t>Pembeli</a:t>
            </a:r>
            <a:r>
              <a:rPr lang="en-US" sz="4200" b="1" dirty="0" smtClean="0"/>
              <a:t> </a:t>
            </a:r>
            <a:endParaRPr lang="en-US" sz="4200" b="1" dirty="0"/>
          </a:p>
          <a:p>
            <a:pPr marL="515938" indent="0">
              <a:buNone/>
            </a:pPr>
            <a:r>
              <a:rPr lang="en-US" sz="4200" dirty="0" err="1" smtClean="0"/>
              <a:t>anggota</a:t>
            </a:r>
            <a:r>
              <a:rPr lang="en-US" sz="4200" dirty="0" smtClean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yang </a:t>
            </a:r>
            <a:r>
              <a:rPr lang="en-US" sz="4200" dirty="0" err="1"/>
              <a:t>sesungguhnya</a:t>
            </a:r>
            <a:r>
              <a:rPr lang="en-US" sz="4200" dirty="0"/>
              <a:t> </a:t>
            </a:r>
            <a:r>
              <a:rPr lang="en-US" sz="4200" dirty="0" err="1"/>
              <a:t>melakukan</a:t>
            </a:r>
            <a:r>
              <a:rPr lang="en-US" sz="4200" dirty="0"/>
              <a:t> </a:t>
            </a:r>
            <a:r>
              <a:rPr lang="en-US" sz="4200" dirty="0" err="1"/>
              <a:t>pembelian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 /</a:t>
            </a:r>
            <a:r>
              <a:rPr lang="en-US" sz="4200" dirty="0" err="1"/>
              <a:t>jasa</a:t>
            </a:r>
            <a:r>
              <a:rPr lang="en-US" sz="4200" dirty="0"/>
              <a:t> </a:t>
            </a:r>
            <a:r>
              <a:rPr lang="en-US" sz="4200" dirty="0" err="1"/>
              <a:t>terterntu</a:t>
            </a:r>
            <a:r>
              <a:rPr lang="en-US" sz="4200" dirty="0"/>
              <a:t>. </a:t>
            </a:r>
            <a:endParaRPr lang="en-US" sz="4200" dirty="0" smtClean="0"/>
          </a:p>
          <a:p>
            <a:pPr marL="457200" indent="-457200">
              <a:buFont typeface="+mj-lt"/>
              <a:buAutoNum type="arabicParenR" startAt="3"/>
            </a:pPr>
            <a:endParaRPr lang="en-US" sz="1700" dirty="0" smtClean="0"/>
          </a:p>
          <a:p>
            <a:pPr marL="574675" indent="-574675">
              <a:buNone/>
            </a:pPr>
            <a:r>
              <a:rPr lang="id-ID" sz="4200" b="1" dirty="0" smtClean="0"/>
              <a:t>5.	</a:t>
            </a:r>
            <a:r>
              <a:rPr lang="en-US" sz="4200" b="1" dirty="0" err="1" smtClean="0"/>
              <a:t>Orang</a:t>
            </a:r>
            <a:r>
              <a:rPr lang="en-US" sz="4200" b="1" dirty="0" smtClean="0"/>
              <a:t> </a:t>
            </a:r>
            <a:r>
              <a:rPr lang="en-US" sz="4200" b="1" dirty="0"/>
              <a:t>yang </a:t>
            </a:r>
            <a:r>
              <a:rPr lang="en-US" sz="4200" b="1" dirty="0" err="1"/>
              <a:t>mempersiapkan</a:t>
            </a:r>
            <a:r>
              <a:rPr lang="en-US" sz="4200" b="1" dirty="0"/>
              <a:t> </a:t>
            </a:r>
          </a:p>
          <a:p>
            <a:pPr marL="457200" indent="0">
              <a:buNone/>
            </a:pPr>
            <a:r>
              <a:rPr lang="en-US" sz="4200" dirty="0" err="1" smtClean="0"/>
              <a:t>anggota</a:t>
            </a:r>
            <a:r>
              <a:rPr lang="en-US" sz="4200" dirty="0" smtClean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yang </a:t>
            </a:r>
            <a:r>
              <a:rPr lang="en-US" sz="4200" dirty="0" err="1"/>
              <a:t>mengubah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 </a:t>
            </a:r>
            <a:r>
              <a:rPr lang="en-US" sz="4200" dirty="0" err="1"/>
              <a:t>menjadi</a:t>
            </a:r>
            <a:r>
              <a:rPr lang="en-US" sz="4200" dirty="0"/>
              <a:t> </a:t>
            </a:r>
            <a:r>
              <a:rPr lang="en-US" sz="4200" dirty="0" err="1"/>
              <a:t>suatu</a:t>
            </a:r>
            <a:r>
              <a:rPr lang="en-US" sz="4200" dirty="0"/>
              <a:t> </a:t>
            </a:r>
            <a:r>
              <a:rPr lang="id-ID" sz="4200" dirty="0" err="1" smtClean="0"/>
              <a:t>b</a:t>
            </a:r>
            <a:r>
              <a:rPr lang="en-US" sz="4200" dirty="0" err="1" smtClean="0"/>
              <a:t>etuk</a:t>
            </a:r>
            <a:r>
              <a:rPr lang="en-US" sz="4200" dirty="0" smtClean="0"/>
              <a:t> </a:t>
            </a:r>
            <a:r>
              <a:rPr lang="en-US" sz="4200" dirty="0"/>
              <a:t>yang </a:t>
            </a:r>
            <a:r>
              <a:rPr lang="en-US" sz="4200" dirty="0" err="1"/>
              <a:t>layak</a:t>
            </a:r>
            <a:r>
              <a:rPr lang="en-US" sz="4200" dirty="0"/>
              <a:t> </a:t>
            </a:r>
            <a:r>
              <a:rPr lang="en-US" sz="4200" dirty="0" err="1"/>
              <a:t>untuk</a:t>
            </a:r>
            <a:r>
              <a:rPr lang="en-US" sz="4200" dirty="0"/>
              <a:t> </a:t>
            </a:r>
            <a:r>
              <a:rPr lang="en-US" sz="4200" dirty="0" err="1"/>
              <a:t>dikonsumsi</a:t>
            </a:r>
            <a:r>
              <a:rPr lang="en-US" sz="4200" dirty="0"/>
              <a:t> </a:t>
            </a:r>
            <a:r>
              <a:rPr lang="en-US" sz="4200" dirty="0" err="1"/>
              <a:t>oleh</a:t>
            </a:r>
            <a:r>
              <a:rPr lang="en-US" sz="4200" dirty="0"/>
              <a:t> </a:t>
            </a:r>
            <a:r>
              <a:rPr lang="en-US" sz="4200" dirty="0" err="1"/>
              <a:t>para</a:t>
            </a:r>
            <a:r>
              <a:rPr lang="en-US" sz="4200" dirty="0"/>
              <a:t> </a:t>
            </a:r>
            <a:r>
              <a:rPr lang="en-US" sz="4200" dirty="0" err="1"/>
              <a:t>anggota</a:t>
            </a:r>
            <a:r>
              <a:rPr lang="en-US" sz="4200" dirty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</a:t>
            </a:r>
            <a:r>
              <a:rPr lang="en-US" sz="4200" dirty="0" err="1"/>
              <a:t>lainnya</a:t>
            </a:r>
            <a:r>
              <a:rPr lang="en-US" sz="4200" dirty="0"/>
              <a:t>. </a:t>
            </a:r>
            <a:endParaRPr lang="en-US" sz="4200" dirty="0" smtClean="0"/>
          </a:p>
          <a:p>
            <a:pPr marL="457200" indent="-457200">
              <a:buFont typeface="+mj-lt"/>
              <a:buAutoNum type="arabicParenR" startAt="3"/>
            </a:pPr>
            <a:endParaRPr lang="en-US" sz="4200" dirty="0" smtClean="0"/>
          </a:p>
        </p:txBody>
      </p:sp>
    </p:spTree>
    <p:extLst>
      <p:ext uri="{BB962C8B-B14F-4D97-AF65-F5344CB8AC3E}">
        <p14:creationId xmlns="" xmlns:p14="http://schemas.microsoft.com/office/powerpoint/2010/main" val="745787860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33400"/>
            <a:ext cx="8215370" cy="5940552"/>
          </a:xfrm>
        </p:spPr>
        <p:txBody>
          <a:bodyPr>
            <a:normAutofit lnSpcReduction="10000"/>
          </a:bodyPr>
          <a:lstStyle/>
          <a:p>
            <a:pPr marL="449263" indent="-449263">
              <a:spcBef>
                <a:spcPts val="0"/>
              </a:spcBef>
              <a:buNone/>
            </a:pPr>
            <a:r>
              <a:rPr lang="id-ID" b="1" dirty="0" smtClean="0"/>
              <a:t>6.	</a:t>
            </a:r>
            <a:r>
              <a:rPr lang="en-US" sz="2800" b="1" dirty="0" err="1" smtClean="0"/>
              <a:t>Pemakai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marL="457200" indent="-58738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mengkonsumsi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 startAt="3"/>
            </a:pPr>
            <a:endParaRPr lang="en-US" sz="1200" dirty="0"/>
          </a:p>
          <a:p>
            <a:pPr marL="457200" indent="-457200">
              <a:spcBef>
                <a:spcPts val="0"/>
              </a:spcBef>
              <a:buNone/>
            </a:pPr>
            <a:r>
              <a:rPr lang="id-ID" sz="2800" b="1" dirty="0" smtClean="0"/>
              <a:t>7.	</a:t>
            </a:r>
            <a:r>
              <a:rPr lang="en-US" sz="2800" b="1" dirty="0" err="1" smtClean="0"/>
              <a:t>Pemelihara</a:t>
            </a:r>
            <a:r>
              <a:rPr lang="en-US" sz="2800" dirty="0" smtClean="0"/>
              <a:t> </a:t>
            </a:r>
            <a:endParaRPr lang="en-US" sz="2800" dirty="0"/>
          </a:p>
          <a:p>
            <a:pPr marL="457200" indent="-58738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merawat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memperbaiki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kepuasan</a:t>
            </a:r>
            <a:r>
              <a:rPr lang="en-US" sz="2800" dirty="0"/>
              <a:t> yang </a:t>
            </a:r>
            <a:r>
              <a:rPr lang="en-US" sz="2800" dirty="0" err="1"/>
              <a:t>berkesinambungan</a:t>
            </a:r>
            <a:r>
              <a:rPr lang="en-US" sz="2800" dirty="0"/>
              <a:t> . </a:t>
            </a:r>
            <a:endParaRPr lang="en-US" sz="2800" dirty="0" smtClean="0"/>
          </a:p>
          <a:p>
            <a:pPr marL="457200" indent="-58738">
              <a:spcBef>
                <a:spcPts val="0"/>
              </a:spcBef>
              <a:buNone/>
            </a:pPr>
            <a:endParaRPr lang="en-US" sz="1200" dirty="0"/>
          </a:p>
          <a:p>
            <a:pPr marL="457200" indent="-457200">
              <a:spcBef>
                <a:spcPts val="0"/>
              </a:spcBef>
              <a:buNone/>
            </a:pPr>
            <a:r>
              <a:rPr lang="id-ID" sz="2800" b="1" dirty="0" smtClean="0"/>
              <a:t>8.	</a:t>
            </a:r>
            <a:r>
              <a:rPr lang="en-US" sz="2800" b="1" dirty="0" err="1" smtClean="0"/>
              <a:t>Pengatur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marL="457200" indent="0">
              <a:spcBef>
                <a:spcPts val="0"/>
              </a:spcBef>
              <a:buNone/>
            </a:pP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memulai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proses </a:t>
            </a:r>
            <a:r>
              <a:rPr lang="en-US" sz="2800" dirty="0" err="1"/>
              <a:t>pembuangan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menghentikan</a:t>
            </a:r>
            <a:r>
              <a:rPr lang="en-US" sz="2800" dirty="0"/>
              <a:t> </a:t>
            </a:r>
            <a:r>
              <a:rPr lang="en-US" sz="2800" dirty="0" err="1"/>
              <a:t>pemakaian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08112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714488"/>
            <a:ext cx="392909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428860" y="142852"/>
            <a:ext cx="5429256" cy="2143140"/>
          </a:xfrm>
          <a:prstGeom prst="cloudCallout">
            <a:avLst>
              <a:gd name="adj1" fmla="val -18380"/>
              <a:gd name="adj2" fmla="val 60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GB"/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3071802" y="571480"/>
            <a:ext cx="4643470" cy="1285884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d-ID" sz="28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SELAMAT UTS</a:t>
            </a:r>
            <a:endParaRPr lang="id-ID" sz="28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43240" y="3429000"/>
            <a:ext cx="557216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6600" b="1" kern="10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</a:rPr>
              <a:t>TERIMA KASIH</a:t>
            </a:r>
            <a:endParaRPr lang="id-ID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72560" cy="6017756"/>
          </a:xfrm>
        </p:spPr>
        <p:txBody>
          <a:bodyPr>
            <a:normAutofit/>
          </a:bodyPr>
          <a:lstStyle/>
          <a:p>
            <a:r>
              <a:rPr lang="id-ID" sz="3200" dirty="0" smtClean="0">
                <a:solidFill>
                  <a:srgbClr val="0070C0"/>
                </a:solidFill>
                <a:latin typeface="Times New Roman"/>
                <a:cs typeface="Times New Roman"/>
              </a:rPr>
              <a:t>●</a:t>
            </a:r>
            <a:r>
              <a:rPr lang="id-ID" sz="3200" dirty="0" smtClean="0">
                <a:solidFill>
                  <a:srgbClr val="0070C0"/>
                </a:solidFill>
              </a:rPr>
              <a:t>Schiffman dan Kanuk, (2004) </a:t>
            </a:r>
            <a:r>
              <a:rPr lang="id-ID" sz="3200" b="0" dirty="0" smtClean="0">
                <a:solidFill>
                  <a:schemeClr val="tx1"/>
                </a:solidFill>
              </a:rPr>
              <a:t>mengatakan bahwa keluarga adalah didefinisikan sebagai dua orang atau lebih, yang dihubungkan oleh darah, pernikahan atau adopsi yang tinggal bersama-sama. </a:t>
            </a:r>
            <a:r>
              <a:rPr lang="en-US" sz="3200" b="0" dirty="0" err="1" smtClean="0">
                <a:solidFill>
                  <a:schemeClr val="tx1"/>
                </a:solidFill>
              </a:rPr>
              <a:t>Dapat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disimpulkan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bahwa</a:t>
            </a:r>
            <a:r>
              <a:rPr lang="en-US" sz="3200" b="0" dirty="0" smtClean="0">
                <a:solidFill>
                  <a:schemeClr val="tx1"/>
                </a:solidFill>
              </a:rPr>
              <a:t>  </a:t>
            </a:r>
            <a:r>
              <a:rPr lang="en-US" sz="3200" b="0" dirty="0" err="1" smtClean="0">
                <a:solidFill>
                  <a:schemeClr val="tx1"/>
                </a:solidFill>
              </a:rPr>
              <a:t>keluarga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merupakan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satu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kesatuan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sosial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terkecil</a:t>
            </a:r>
            <a:r>
              <a:rPr lang="en-US" sz="3200" b="0" dirty="0" smtClean="0">
                <a:solidFill>
                  <a:schemeClr val="tx1"/>
                </a:solidFill>
              </a:rPr>
              <a:t> yang </a:t>
            </a:r>
            <a:r>
              <a:rPr lang="en-US" sz="3200" b="0" dirty="0" err="1" smtClean="0">
                <a:solidFill>
                  <a:schemeClr val="tx1"/>
                </a:solidFill>
              </a:rPr>
              <a:t>terdiri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atas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suami</a:t>
            </a:r>
            <a:r>
              <a:rPr lang="en-US" sz="3200" b="0" dirty="0" smtClean="0">
                <a:solidFill>
                  <a:schemeClr val="tx1"/>
                </a:solidFill>
              </a:rPr>
              <a:t>, </a:t>
            </a:r>
            <a:r>
              <a:rPr lang="en-US" sz="3200" b="0" dirty="0" err="1" smtClean="0">
                <a:solidFill>
                  <a:schemeClr val="tx1"/>
                </a:solidFill>
              </a:rPr>
              <a:t>isteri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dengan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disrtai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atau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belum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adanya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anak-anak</a:t>
            </a:r>
            <a:r>
              <a:rPr lang="en-US" sz="3200" b="0" dirty="0" smtClean="0">
                <a:solidFill>
                  <a:schemeClr val="tx1"/>
                </a:solidFill>
              </a:rPr>
              <a:t> yang </a:t>
            </a:r>
            <a:r>
              <a:rPr lang="en-US" sz="3200" b="0" dirty="0" err="1" smtClean="0">
                <a:solidFill>
                  <a:schemeClr val="tx1"/>
                </a:solidFill>
              </a:rPr>
              <a:t>didahului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oleh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ikatan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err="1" smtClean="0">
                <a:solidFill>
                  <a:schemeClr val="tx1"/>
                </a:solidFill>
              </a:rPr>
              <a:t>pernikaha</a:t>
            </a:r>
            <a:r>
              <a:rPr lang="id-ID" sz="3200" b="0" dirty="0" smtClean="0">
                <a:solidFill>
                  <a:schemeClr val="tx1"/>
                </a:solidFill>
              </a:rPr>
              <a:t>n</a:t>
            </a:r>
            <a:endParaRPr lang="id-ID" sz="3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501122" cy="6215106"/>
          </a:xfrm>
        </p:spPr>
        <p:txBody>
          <a:bodyPr>
            <a:normAutofit fontScale="85000" lnSpcReduction="10000"/>
          </a:bodyPr>
          <a:lstStyle/>
          <a:p>
            <a:pPr marL="269875" indent="-269875"/>
            <a:endParaRPr lang="id-ID" sz="1300" dirty="0" smtClean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269875" indent="-269875"/>
            <a:r>
              <a:rPr lang="en-US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</a:t>
            </a:r>
            <a:r>
              <a:rPr lang="en-US" sz="3300" b="0" dirty="0" err="1" smtClean="0">
                <a:solidFill>
                  <a:schemeClr val="tx1"/>
                </a:solidFill>
              </a:rPr>
              <a:t>Keluarga</a:t>
            </a:r>
            <a:r>
              <a:rPr lang="en-US" sz="3300" b="0" dirty="0" smtClean="0">
                <a:solidFill>
                  <a:schemeClr val="tx1"/>
                </a:solidFill>
              </a:rPr>
              <a:t>, </a:t>
            </a:r>
            <a:r>
              <a:rPr lang="en-US" sz="3300" b="0" dirty="0" err="1" smtClean="0">
                <a:solidFill>
                  <a:schemeClr val="tx1"/>
                </a:solidFill>
              </a:rPr>
              <a:t>terdiri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dari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dua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orang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atau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lebih</a:t>
            </a:r>
            <a:r>
              <a:rPr lang="en-US" sz="3300" b="0" dirty="0" smtClean="0">
                <a:solidFill>
                  <a:schemeClr val="tx1"/>
                </a:solidFill>
              </a:rPr>
              <a:t> yang </a:t>
            </a:r>
            <a:r>
              <a:rPr lang="en-US" sz="3300" b="0" dirty="0" err="1" smtClean="0">
                <a:solidFill>
                  <a:schemeClr val="tx1"/>
                </a:solidFill>
              </a:rPr>
              <a:t>dikaitkan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oleh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hubungan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darah</a:t>
            </a:r>
            <a:r>
              <a:rPr lang="en-US" sz="3300" b="0" dirty="0" smtClean="0">
                <a:solidFill>
                  <a:schemeClr val="tx1"/>
                </a:solidFill>
              </a:rPr>
              <a:t>, </a:t>
            </a:r>
            <a:r>
              <a:rPr lang="en-US" sz="3300" b="0" dirty="0" err="1" smtClean="0">
                <a:solidFill>
                  <a:schemeClr val="tx1"/>
                </a:solidFill>
              </a:rPr>
              <a:t>perkawinan</a:t>
            </a:r>
            <a:r>
              <a:rPr lang="en-US" sz="3300" b="0" dirty="0" smtClean="0">
                <a:solidFill>
                  <a:schemeClr val="tx1"/>
                </a:solidFill>
              </a:rPr>
              <a:t>, </a:t>
            </a:r>
            <a:r>
              <a:rPr lang="en-US" sz="3300" b="0" dirty="0" err="1" smtClean="0">
                <a:solidFill>
                  <a:schemeClr val="tx1"/>
                </a:solidFill>
              </a:rPr>
              <a:t>atau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adopsi</a:t>
            </a:r>
            <a:r>
              <a:rPr lang="en-US" sz="3300" b="0" dirty="0" smtClean="0">
                <a:solidFill>
                  <a:schemeClr val="tx1"/>
                </a:solidFill>
              </a:rPr>
              <a:t> yang </a:t>
            </a:r>
            <a:r>
              <a:rPr lang="en-US" sz="3300" b="0" dirty="0" err="1" smtClean="0">
                <a:solidFill>
                  <a:schemeClr val="tx1"/>
                </a:solidFill>
              </a:rPr>
              <a:t>tinggal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bersama</a:t>
            </a:r>
            <a:r>
              <a:rPr lang="en-US" sz="3300" b="0" dirty="0" smtClean="0">
                <a:solidFill>
                  <a:schemeClr val="tx1"/>
                </a:solidFill>
              </a:rPr>
              <a:t>. </a:t>
            </a:r>
          </a:p>
          <a:p>
            <a:pPr lvl="0"/>
            <a:endParaRPr lang="id-ID" sz="1400" b="0" dirty="0" smtClean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 smtClean="0">
                <a:solidFill>
                  <a:schemeClr val="tx1"/>
                </a:solidFill>
                <a:cs typeface="Times New Roman"/>
              </a:rPr>
              <a:t>●</a:t>
            </a:r>
            <a:r>
              <a:rPr lang="id-ID" sz="3300" b="0" dirty="0" smtClean="0">
                <a:solidFill>
                  <a:schemeClr val="tx1"/>
                </a:solidFill>
                <a:cs typeface="Times New Roman"/>
              </a:rPr>
              <a:t>K</a:t>
            </a:r>
            <a:r>
              <a:rPr lang="en-US" sz="3300" b="0" dirty="0" err="1" smtClean="0">
                <a:solidFill>
                  <a:schemeClr val="tx1"/>
                </a:solidFill>
              </a:rPr>
              <a:t>eluarga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Inti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id-ID" sz="3300" b="0" dirty="0" smtClean="0">
                <a:solidFill>
                  <a:schemeClr val="tx1"/>
                </a:solidFill>
              </a:rPr>
              <a:t>: terdiri dari </a:t>
            </a:r>
            <a:r>
              <a:rPr lang="en-US" sz="3300" b="0" dirty="0" smtClean="0">
                <a:solidFill>
                  <a:schemeClr val="tx1"/>
                </a:solidFill>
              </a:rPr>
              <a:t>ayah, </a:t>
            </a:r>
            <a:r>
              <a:rPr lang="en-US" sz="3300" b="0" dirty="0" err="1" smtClean="0">
                <a:solidFill>
                  <a:schemeClr val="tx1"/>
                </a:solidFill>
              </a:rPr>
              <a:t>ibu</a:t>
            </a:r>
            <a:r>
              <a:rPr lang="en-US" sz="3300" b="0" dirty="0" smtClean="0">
                <a:solidFill>
                  <a:schemeClr val="tx1"/>
                </a:solidFill>
              </a:rPr>
              <a:t>, </a:t>
            </a:r>
            <a:r>
              <a:rPr lang="en-US" sz="3300" b="0" dirty="0" err="1" smtClean="0">
                <a:solidFill>
                  <a:schemeClr val="tx1"/>
                </a:solidFill>
              </a:rPr>
              <a:t>anak</a:t>
            </a:r>
            <a:r>
              <a:rPr lang="id-ID" sz="3300" b="0" dirty="0" smtClean="0">
                <a:solidFill>
                  <a:schemeClr val="tx1"/>
                </a:solidFill>
              </a:rPr>
              <a:t>-anak</a:t>
            </a:r>
          </a:p>
          <a:p>
            <a:pPr lvl="0">
              <a:buFont typeface="Arial" pitchFamily="34" charset="0"/>
              <a:buChar char="•"/>
            </a:pPr>
            <a:endParaRPr lang="en-US" sz="1400" b="0" dirty="0" smtClean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 smtClean="0">
                <a:solidFill>
                  <a:schemeClr val="tx1"/>
                </a:solidFill>
                <a:cs typeface="Times New Roman"/>
              </a:rPr>
              <a:t>●</a:t>
            </a:r>
            <a:r>
              <a:rPr lang="en-US" sz="3300" b="0" dirty="0" err="1" smtClean="0">
                <a:solidFill>
                  <a:schemeClr val="tx1"/>
                </a:solidFill>
              </a:rPr>
              <a:t>Keluarga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diperluas</a:t>
            </a:r>
            <a:r>
              <a:rPr lang="id-ID" sz="3300" b="0" dirty="0" smtClean="0">
                <a:solidFill>
                  <a:schemeClr val="tx1"/>
                </a:solidFill>
              </a:rPr>
              <a:t>:  terdiri </a:t>
            </a:r>
            <a:r>
              <a:rPr lang="en-US" sz="3300" b="0" dirty="0" err="1" smtClean="0">
                <a:solidFill>
                  <a:schemeClr val="tx1"/>
                </a:solidFill>
              </a:rPr>
              <a:t>keluarga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inti</a:t>
            </a:r>
            <a:r>
              <a:rPr lang="en-US" sz="3300" b="0" dirty="0" smtClean="0">
                <a:solidFill>
                  <a:schemeClr val="tx1"/>
                </a:solidFill>
              </a:rPr>
              <a:t>,</a:t>
            </a:r>
            <a:r>
              <a:rPr lang="id-ID" sz="3300" b="0" dirty="0" smtClean="0">
                <a:solidFill>
                  <a:schemeClr val="tx1"/>
                </a:solidFill>
              </a:rPr>
              <a:t>dan ada </a:t>
            </a:r>
            <a:r>
              <a:rPr lang="en-US" sz="3300" b="0" dirty="0" err="1" smtClean="0">
                <a:solidFill>
                  <a:schemeClr val="tx1"/>
                </a:solidFill>
              </a:rPr>
              <a:t>kakek</a:t>
            </a:r>
            <a:r>
              <a:rPr lang="en-US" sz="3300" b="0" dirty="0" smtClean="0">
                <a:solidFill>
                  <a:schemeClr val="tx1"/>
                </a:solidFill>
              </a:rPr>
              <a:t>, </a:t>
            </a:r>
            <a:r>
              <a:rPr lang="en-US" sz="3300" b="0" dirty="0" err="1" smtClean="0">
                <a:solidFill>
                  <a:schemeClr val="tx1"/>
                </a:solidFill>
              </a:rPr>
              <a:t>nenek</a:t>
            </a:r>
            <a:endParaRPr lang="id-ID" sz="3300" b="0" dirty="0" smtClean="0">
              <a:solidFill>
                <a:schemeClr val="tx1"/>
              </a:solidFill>
            </a:endParaRPr>
          </a:p>
          <a:p>
            <a:pPr marL="269875" lvl="0" indent="-269875"/>
            <a:endParaRPr lang="en-US" sz="1400" b="0" dirty="0" smtClean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 smtClean="0">
                <a:solidFill>
                  <a:schemeClr val="tx1"/>
                </a:solidFill>
                <a:cs typeface="Times New Roman"/>
              </a:rPr>
              <a:t>● </a:t>
            </a:r>
            <a:r>
              <a:rPr lang="en-US" sz="3300" b="0" dirty="0" err="1" smtClean="0">
                <a:solidFill>
                  <a:schemeClr val="tx1"/>
                </a:solidFill>
              </a:rPr>
              <a:t>Orang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tua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tunggal</a:t>
            </a:r>
            <a:r>
              <a:rPr lang="id-ID" sz="3300" b="0" dirty="0" smtClean="0">
                <a:solidFill>
                  <a:schemeClr val="tx1"/>
                </a:solidFill>
              </a:rPr>
              <a:t>: terdiri dari </a:t>
            </a:r>
            <a:r>
              <a:rPr lang="en-US" sz="3300" b="0" dirty="0" err="1" smtClean="0">
                <a:solidFill>
                  <a:schemeClr val="tx1"/>
                </a:solidFill>
              </a:rPr>
              <a:t>satu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orang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tua</a:t>
            </a:r>
            <a:r>
              <a:rPr lang="id-ID" sz="3300" b="0" dirty="0" smtClean="0">
                <a:solidFill>
                  <a:schemeClr val="tx1"/>
                </a:solidFill>
              </a:rPr>
              <a:t> ibu atau ayah </a:t>
            </a:r>
            <a:r>
              <a:rPr lang="en-US" sz="3300" b="0" dirty="0" err="1" smtClean="0">
                <a:solidFill>
                  <a:schemeClr val="tx1"/>
                </a:solidFill>
              </a:rPr>
              <a:t>dan</a:t>
            </a:r>
            <a:r>
              <a:rPr lang="id-ID" sz="3300" b="0" dirty="0" smtClean="0">
                <a:solidFill>
                  <a:schemeClr val="tx1"/>
                </a:solidFill>
              </a:rPr>
              <a:t> anak-</a:t>
            </a:r>
            <a:r>
              <a:rPr lang="en-US" sz="3300" b="0" dirty="0" smtClean="0">
                <a:solidFill>
                  <a:schemeClr val="tx1"/>
                </a:solidFill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</a:rPr>
              <a:t>anak</a:t>
            </a:r>
            <a:r>
              <a:rPr lang="en-US" sz="3300" b="0" dirty="0" smtClean="0">
                <a:solidFill>
                  <a:schemeClr val="tx1"/>
                </a:solidFill>
              </a:rPr>
              <a:t>. </a:t>
            </a:r>
            <a:endParaRPr lang="id-ID" sz="3300" b="0" dirty="0" smtClean="0">
              <a:solidFill>
                <a:schemeClr val="tx1"/>
              </a:solidFill>
            </a:endParaRPr>
          </a:p>
          <a:p>
            <a:pPr lvl="0"/>
            <a:endParaRPr lang="id-ID" sz="1400" b="0" dirty="0" smtClean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 smtClean="0">
                <a:solidFill>
                  <a:schemeClr val="tx1"/>
                </a:solidFill>
                <a:cs typeface="Times New Roman"/>
              </a:rPr>
              <a:t>●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Jadi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setiap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kelu</a:t>
            </a:r>
            <a:r>
              <a:rPr lang="id-ID" sz="3300" b="0" dirty="0" smtClean="0">
                <a:solidFill>
                  <a:schemeClr val="tx1"/>
                </a:solidFill>
                <a:ea typeface="PMingLiU" pitchFamily="18" charset="-120"/>
              </a:rPr>
              <a:t>a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rga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mencakup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rumah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tangga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,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tetapi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rumah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tangga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belum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tentu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 smtClean="0">
                <a:solidFill>
                  <a:schemeClr val="tx1"/>
                </a:solidFill>
                <a:ea typeface="PMingLiU" pitchFamily="18" charset="-120"/>
              </a:rPr>
              <a:t>keluarga</a:t>
            </a:r>
            <a:r>
              <a:rPr lang="en-US" sz="3300" b="0" dirty="0" smtClean="0">
                <a:solidFill>
                  <a:schemeClr val="tx1"/>
                </a:solidFill>
                <a:ea typeface="PMingLiU" pitchFamily="18" charset="-120"/>
              </a:rPr>
              <a:t>.</a:t>
            </a:r>
            <a:endParaRPr lang="en-US" sz="3300" b="0" dirty="0" smtClean="0">
              <a:solidFill>
                <a:schemeClr val="tx1"/>
              </a:solidFill>
            </a:endParaRPr>
          </a:p>
          <a:p>
            <a:endParaRPr lang="id-ID" sz="33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329642" cy="5483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● 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Keluarga</a:t>
            </a:r>
            <a:r>
              <a:rPr lang="en-US" sz="2800" dirty="0" smtClean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merupakan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para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individu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yang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dapat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digambarkan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sebagai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anggota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kelompok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sosial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paling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dasar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yang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hidup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bersama-sama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berinteraksi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untuk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memuaskan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kebutuhan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pribadi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id-ID" sz="2800" dirty="0" smtClean="0">
                <a:latin typeface="Adobe Garamond Pro" pitchFamily="18" charset="0"/>
                <a:ea typeface="PMingLiU" pitchFamily="18" charset="-120"/>
              </a:rPr>
              <a:t>secara 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bersama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. </a:t>
            </a:r>
            <a:endParaRPr lang="en-US" sz="2800" dirty="0" smtClean="0">
              <a:latin typeface="Adobe Garamond Pro" pitchFamily="18" charset="0"/>
              <a:ea typeface="PMingLiU" pitchFamily="18" charset="-120"/>
            </a:endParaRPr>
          </a:p>
          <a:p>
            <a:pPr marL="0" indent="0" algn="just">
              <a:buNone/>
            </a:pPr>
            <a:endParaRPr lang="en-US" sz="2800" dirty="0">
              <a:latin typeface="Adobe Garamond Pro" pitchFamily="18" charset="0"/>
              <a:ea typeface="PMingLiU" pitchFamily="18" charset="-120"/>
            </a:endParaRPr>
          </a:p>
          <a:p>
            <a:pPr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● 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Keluarga</a:t>
            </a:r>
            <a:r>
              <a:rPr lang="en-US" sz="2800" dirty="0" smtClean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dalam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konteks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perilaku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konsumen</a:t>
            </a:r>
            <a:r>
              <a:rPr lang="id-ID" sz="2800" dirty="0" smtClean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sebagai</a:t>
            </a:r>
            <a:r>
              <a:rPr lang="en-US" sz="2800" dirty="0" smtClean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suatu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unit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masyarakat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terkecil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yang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perilakunya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sangat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mem</a:t>
            </a:r>
            <a:r>
              <a:rPr lang="id-ID" sz="2800" dirty="0" smtClean="0">
                <a:latin typeface="Adobe Garamond Pro" pitchFamily="18" charset="0"/>
                <a:ea typeface="PMingLiU" pitchFamily="18" charset="-120"/>
              </a:rPr>
              <a:t>p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engaruhi</a:t>
            </a:r>
            <a:r>
              <a:rPr lang="en-US" sz="2800" dirty="0" smtClean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menentukan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dalam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keputusan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id-ID" sz="2800" dirty="0" smtClean="0">
                <a:latin typeface="Adobe Garamond Pro" pitchFamily="18" charset="0"/>
                <a:ea typeface="PMingLiU" pitchFamily="18" charset="-120"/>
              </a:rPr>
              <a:t>pe</a:t>
            </a:r>
            <a:r>
              <a:rPr lang="en-US" sz="2800" dirty="0" err="1" smtClean="0">
                <a:latin typeface="Adobe Garamond Pro" pitchFamily="18" charset="0"/>
                <a:ea typeface="PMingLiU" pitchFamily="18" charset="-120"/>
              </a:rPr>
              <a:t>mbeli</a:t>
            </a:r>
            <a:r>
              <a:rPr lang="id-ID" sz="2800" dirty="0" smtClean="0">
                <a:latin typeface="Adobe Garamond Pro" pitchFamily="18" charset="0"/>
                <a:ea typeface="PMingLiU" pitchFamily="18" charset="-120"/>
              </a:rPr>
              <a:t>an</a:t>
            </a:r>
            <a:r>
              <a:rPr lang="en-US" sz="2800" dirty="0" smtClean="0">
                <a:latin typeface="Adobe Garamond Pro" pitchFamily="18" charset="0"/>
                <a:ea typeface="PMingLiU" pitchFamily="18" charset="-120"/>
              </a:rPr>
              <a:t>. </a:t>
            </a:r>
            <a:endParaRPr lang="en-US" sz="2800" dirty="0">
              <a:latin typeface="Adobe Garamond Pro" pitchFamily="18" charset="0"/>
              <a:ea typeface="PMingLiU" pitchFamily="18" charset="-120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Adobe Garamond Pro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0540867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76" y="357166"/>
            <a:ext cx="7467600" cy="571504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 smtClean="0"/>
              <a:t>b. </a:t>
            </a:r>
            <a:r>
              <a:rPr lang="en-US" sz="3200" b="1" dirty="0" err="1" smtClean="0"/>
              <a:t>Fungsi</a:t>
            </a:r>
            <a:r>
              <a:rPr lang="en-US" sz="3200" b="1" dirty="0" smtClean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Siklus</a:t>
            </a:r>
            <a:r>
              <a:rPr lang="en-US" sz="3200" b="1" dirty="0"/>
              <a:t> </a:t>
            </a:r>
            <a:r>
              <a:rPr lang="en-US" sz="3200" b="1" dirty="0" err="1"/>
              <a:t>Keluarga</a:t>
            </a:r>
            <a:r>
              <a:rPr lang="en-US" sz="32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8501122" cy="5629292"/>
          </a:xfrm>
        </p:spPr>
        <p:txBody>
          <a:bodyPr>
            <a:normAutofit lnSpcReduction="10000"/>
          </a:bodyPr>
          <a:lstStyle/>
          <a:p>
            <a:pPr marL="457200" lvl="0" indent="-457200">
              <a:buNone/>
            </a:pPr>
            <a:r>
              <a:rPr lang="id-ID" sz="3200" b="1" dirty="0" smtClean="0"/>
              <a:t>1. </a:t>
            </a:r>
            <a:r>
              <a:rPr lang="en-US" sz="3200" b="1" dirty="0" err="1" smtClean="0"/>
              <a:t>Fungsi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Keluarga</a:t>
            </a:r>
            <a:endParaRPr lang="id-ID" sz="3200" b="1" dirty="0" smtClean="0"/>
          </a:p>
          <a:p>
            <a:pPr marL="457200" lvl="0" indent="-457200">
              <a:buAutoNum type="arabicPeriod"/>
            </a:pPr>
            <a:endParaRPr lang="en-US" sz="1300" b="1" dirty="0" smtClean="0"/>
          </a:p>
          <a:p>
            <a:pPr lvl="0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3200" dirty="0" err="1" smtClean="0"/>
              <a:t>Kesejahteraan</a:t>
            </a:r>
            <a:r>
              <a:rPr lang="en-US" sz="3200" dirty="0" smtClean="0"/>
              <a:t> </a:t>
            </a:r>
            <a:r>
              <a:rPr lang="en-US" sz="3200" dirty="0" err="1"/>
              <a:t>keluarga</a:t>
            </a:r>
            <a:r>
              <a:rPr lang="en-US" sz="3200" dirty="0"/>
              <a:t>,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dibentuk</a:t>
            </a:r>
            <a:r>
              <a:rPr lang="en-US" sz="3200" dirty="0"/>
              <a:t> </a:t>
            </a:r>
            <a:r>
              <a:rPr lang="en-US" sz="3200" dirty="0" err="1"/>
              <a:t>terutama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jaminan</a:t>
            </a:r>
            <a:r>
              <a:rPr lang="en-US" sz="3200" dirty="0"/>
              <a:t> </a:t>
            </a:r>
            <a:r>
              <a:rPr lang="en-US" sz="3200" dirty="0" err="1"/>
              <a:t>ekonomi</a:t>
            </a:r>
            <a:r>
              <a:rPr lang="en-US" sz="3200" dirty="0"/>
              <a:t>,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tanggungan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 lvl="0"/>
            <a:endParaRPr lang="en-US" sz="1200" dirty="0"/>
          </a:p>
          <a:p>
            <a:pPr lvl="0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3200" dirty="0" err="1" smtClean="0"/>
              <a:t>Dukungan</a:t>
            </a:r>
            <a:r>
              <a:rPr lang="en-US" sz="3200" dirty="0" smtClean="0"/>
              <a:t> </a:t>
            </a:r>
            <a:r>
              <a:rPr lang="en-US" sz="3200" dirty="0" err="1" smtClean="0"/>
              <a:t>emosional</a:t>
            </a:r>
            <a:r>
              <a:rPr lang="en-US" sz="3200" dirty="0" smtClean="0"/>
              <a:t>,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dorongan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membantu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anggotanya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smtClean="0"/>
              <a:t>me</a:t>
            </a:r>
            <a:r>
              <a:rPr lang="id-ID" sz="3200" dirty="0" smtClean="0"/>
              <a:t>n</a:t>
            </a:r>
            <a:r>
              <a:rPr lang="en-US" sz="3200" dirty="0" err="1" smtClean="0"/>
              <a:t>gatasi</a:t>
            </a:r>
            <a:r>
              <a:rPr lang="en-US" sz="3200" dirty="0" smtClean="0"/>
              <a:t>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 smtClean="0"/>
              <a:t>berbag</a:t>
            </a:r>
            <a:r>
              <a:rPr lang="id-ID" sz="3200" dirty="0" smtClean="0"/>
              <a:t>a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persoalan</a:t>
            </a:r>
            <a:r>
              <a:rPr lang="en-US" sz="3200" dirty="0"/>
              <a:t> </a:t>
            </a:r>
            <a:r>
              <a:rPr lang="en-US" sz="3200" dirty="0" err="1"/>
              <a:t>pribadi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sosial</a:t>
            </a:r>
            <a:r>
              <a:rPr lang="en-US" sz="3200" dirty="0"/>
              <a:t>. </a:t>
            </a:r>
          </a:p>
          <a:p>
            <a:pPr lvl="0" algn="just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008635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501122" cy="6017756"/>
          </a:xfrm>
        </p:spPr>
        <p:txBody>
          <a:bodyPr>
            <a:normAutofit/>
          </a:bodyPr>
          <a:lstStyle/>
          <a:p>
            <a:pPr marL="269875" lvl="0" indent="-269875"/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</a:t>
            </a:r>
            <a:r>
              <a:rPr lang="en-US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</a:rPr>
              <a:t>Gaya </a:t>
            </a:r>
            <a:r>
              <a:rPr lang="en-US" sz="2800" b="0" dirty="0" err="1" smtClean="0">
                <a:solidFill>
                  <a:schemeClr val="tx1"/>
                </a:solidFill>
              </a:rPr>
              <a:t>hidup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cocok</a:t>
            </a:r>
            <a:r>
              <a:rPr lang="en-US" sz="2800" b="0" dirty="0" smtClean="0">
                <a:solidFill>
                  <a:schemeClr val="tx1"/>
                </a:solidFill>
              </a:rPr>
              <a:t> ,  </a:t>
            </a:r>
            <a:r>
              <a:rPr lang="en-US" sz="2800" b="0" dirty="0" err="1" smtClean="0">
                <a:solidFill>
                  <a:schemeClr val="tx1"/>
                </a:solidFill>
              </a:rPr>
              <a:t>fungsi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keluarga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penting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dalam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konteks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perilaku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konsumen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adalah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pembentukan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gaya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hidup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cocok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bagi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keluarga</a:t>
            </a:r>
            <a:r>
              <a:rPr lang="en-US" sz="2800" b="0" dirty="0" smtClean="0">
                <a:solidFill>
                  <a:schemeClr val="tx1"/>
                </a:solidFill>
              </a:rPr>
              <a:t>. </a:t>
            </a:r>
          </a:p>
          <a:p>
            <a:pPr lvl="0"/>
            <a:endParaRPr lang="en-US" sz="2800" dirty="0" smtClean="0"/>
          </a:p>
          <a:p>
            <a:pPr marL="269875" indent="-269875"/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2800" b="0" dirty="0" err="1" smtClean="0">
                <a:solidFill>
                  <a:schemeClr val="tx1"/>
                </a:solidFill>
              </a:rPr>
              <a:t>Jadi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fungsi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keluarga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dipandang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dari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sudut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perilaku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konsumen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adalah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membuat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komitmen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tentang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penggunaan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sumber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daya</a:t>
            </a:r>
            <a:r>
              <a:rPr lang="en-US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dimiliki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id-ID" sz="2800" b="0" dirty="0" smtClean="0">
                <a:solidFill>
                  <a:schemeClr val="tx1"/>
                </a:solidFill>
              </a:rPr>
              <a:t>oleh </a:t>
            </a:r>
            <a:r>
              <a:rPr lang="en-US" sz="2800" b="0" dirty="0" err="1" smtClean="0">
                <a:solidFill>
                  <a:schemeClr val="tx1"/>
                </a:solidFill>
              </a:rPr>
              <a:t>keluarga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termasuk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alokasi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waktu</a:t>
            </a:r>
            <a:r>
              <a:rPr lang="id-ID" sz="2800" b="0" dirty="0" smtClean="0">
                <a:solidFill>
                  <a:schemeClr val="tx1"/>
                </a:solidFill>
              </a:rPr>
              <a:t> yang </a:t>
            </a:r>
            <a:r>
              <a:rPr lang="en-US" sz="2800" b="0" dirty="0" err="1" smtClean="0">
                <a:solidFill>
                  <a:schemeClr val="tx1"/>
                </a:solidFill>
              </a:rPr>
              <a:t>sangat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memengaruhi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pola</a:t>
            </a:r>
            <a:r>
              <a:rPr lang="en-US" sz="2800" b="0" dirty="0" smtClean="0">
                <a:solidFill>
                  <a:schemeClr val="tx1"/>
                </a:solidFill>
              </a:rPr>
              <a:t> </a:t>
            </a:r>
            <a:r>
              <a:rPr lang="en-US" sz="2800" b="0" dirty="0" err="1" smtClean="0">
                <a:solidFill>
                  <a:schemeClr val="tx1"/>
                </a:solidFill>
              </a:rPr>
              <a:t>konsumsi</a:t>
            </a:r>
            <a:r>
              <a:rPr lang="en-US" sz="2800" b="0" dirty="0" smtClean="0">
                <a:solidFill>
                  <a:schemeClr val="tx1"/>
                </a:solidFill>
              </a:rPr>
              <a:t>.</a:t>
            </a:r>
            <a:endParaRPr lang="id-ID" sz="2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57166"/>
            <a:ext cx="8334404" cy="614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 smtClean="0"/>
              <a:t>2. Siklus Kehidupan Keluarga (SKK)</a:t>
            </a:r>
          </a:p>
          <a:p>
            <a:pPr marL="0" indent="0">
              <a:buNone/>
            </a:pPr>
            <a:r>
              <a:rPr lang="en-US" sz="3200" dirty="0" err="1" smtClean="0"/>
              <a:t>Klasifikasi</a:t>
            </a:r>
            <a:r>
              <a:rPr lang="en-US" sz="3200" dirty="0" smtClean="0"/>
              <a:t>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tahap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siklus</a:t>
            </a:r>
            <a:r>
              <a:rPr lang="en-US" sz="3200" dirty="0"/>
              <a:t> </a:t>
            </a:r>
            <a:r>
              <a:rPr lang="en-US" sz="3200" dirty="0" err="1"/>
              <a:t>kehidupan</a:t>
            </a:r>
            <a:r>
              <a:rPr lang="en-US" sz="3200" dirty="0"/>
              <a:t> </a:t>
            </a:r>
            <a:r>
              <a:rPr lang="en-US" sz="3200" dirty="0" err="1" smtClean="0"/>
              <a:t>keluarga</a:t>
            </a:r>
            <a:r>
              <a:rPr lang="id-ID" sz="3200" dirty="0" smtClean="0"/>
              <a:t> </a:t>
            </a:r>
            <a:r>
              <a:rPr lang="en-US" sz="3200" dirty="0" err="1" smtClean="0"/>
              <a:t>memeb</a:t>
            </a:r>
            <a:r>
              <a:rPr lang="id-ID" sz="3200" dirty="0" smtClean="0"/>
              <a:t>e</a:t>
            </a:r>
            <a:r>
              <a:rPr lang="en-US" sz="3200" dirty="0" err="1" smtClean="0"/>
              <a:t>rikan</a:t>
            </a:r>
            <a:r>
              <a:rPr lang="en-US" sz="3200" dirty="0" smtClean="0"/>
              <a:t> </a:t>
            </a:r>
            <a:r>
              <a:rPr lang="en-US" sz="3200" dirty="0" err="1"/>
              <a:t>pandangan</a:t>
            </a:r>
            <a:r>
              <a:rPr lang="en-US" sz="3200" dirty="0"/>
              <a:t> </a:t>
            </a:r>
            <a:r>
              <a:rPr lang="en-US" sz="3200" dirty="0" err="1"/>
              <a:t>berharga</a:t>
            </a:r>
            <a:r>
              <a:rPr lang="en-US" sz="3200" dirty="0"/>
              <a:t> </a:t>
            </a:r>
            <a:r>
              <a:rPr lang="en-US" sz="3200" dirty="0" err="1"/>
              <a:t>mengenai</a:t>
            </a:r>
            <a:r>
              <a:rPr lang="en-US" sz="3200" dirty="0"/>
              <a:t> </a:t>
            </a:r>
            <a:r>
              <a:rPr lang="en-US" sz="3200" dirty="0" smtClean="0"/>
              <a:t>per</a:t>
            </a:r>
            <a:r>
              <a:rPr lang="id-ID" sz="3200" dirty="0" smtClean="0"/>
              <a:t>i</a:t>
            </a:r>
            <a:r>
              <a:rPr lang="en-US" sz="3200" dirty="0" err="1" smtClean="0"/>
              <a:t>laku</a:t>
            </a:r>
            <a:r>
              <a:rPr lang="en-US" sz="3200" dirty="0" smtClean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kaitannya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 smtClean="0"/>
              <a:t>konsumsi</a:t>
            </a:r>
            <a:r>
              <a:rPr lang="id-ID" sz="3200" dirty="0" smtClean="0"/>
              <a:t> dalam keluarga</a:t>
            </a:r>
            <a:r>
              <a:rPr lang="en-US" sz="3200" dirty="0" smtClean="0"/>
              <a:t>. 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220" y="2928934"/>
            <a:ext cx="3706812" cy="3571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0437797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8286808" cy="6129358"/>
          </a:xfrm>
        </p:spPr>
        <p:txBody>
          <a:bodyPr>
            <a:noAutofit/>
          </a:bodyPr>
          <a:lstStyle/>
          <a:p>
            <a:pPr marL="0" lvl="2" indent="0" algn="just">
              <a:buNone/>
            </a:pPr>
            <a:r>
              <a:rPr lang="id-ID" sz="3200" dirty="0" smtClean="0">
                <a:solidFill>
                  <a:srgbClr val="7030A0"/>
                </a:solidFill>
              </a:rPr>
              <a:t>a. SKK Tradisional</a:t>
            </a:r>
          </a:p>
          <a:p>
            <a:pPr marL="339725" lvl="2" indent="-339725" algn="just">
              <a:buNone/>
            </a:pPr>
            <a:endParaRPr lang="id-ID" sz="1200" dirty="0" smtClean="0"/>
          </a:p>
          <a:p>
            <a:pPr marL="339725" lvl="2" indent="-339725" algn="ctr">
              <a:buNone/>
            </a:pPr>
            <a:r>
              <a:rPr lang="en-US" sz="3200" b="1" dirty="0" err="1" smtClean="0">
                <a:solidFill>
                  <a:srgbClr val="C00000"/>
                </a:solidFill>
              </a:rPr>
              <a:t>Tahap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>
                <a:solidFill>
                  <a:srgbClr val="C00000"/>
                </a:solidFill>
              </a:rPr>
              <a:t>1 </a:t>
            </a:r>
            <a:r>
              <a:rPr lang="en-US" sz="3200" dirty="0"/>
              <a:t>= </a:t>
            </a:r>
            <a:r>
              <a:rPr lang="en-US" sz="3200" dirty="0" err="1"/>
              <a:t>masa</a:t>
            </a:r>
            <a:r>
              <a:rPr lang="en-US" sz="3200" dirty="0"/>
              <a:t> </a:t>
            </a:r>
            <a:r>
              <a:rPr lang="en-US" sz="3200" dirty="0" err="1"/>
              <a:t>lajang</a:t>
            </a:r>
            <a:r>
              <a:rPr lang="en-US" sz="3200" dirty="0"/>
              <a:t> </a:t>
            </a:r>
            <a:r>
              <a:rPr lang="en-US" sz="3200" dirty="0" smtClean="0"/>
              <a:t>,</a:t>
            </a:r>
            <a:endParaRPr lang="id-ID" sz="3200" dirty="0" smtClean="0"/>
          </a:p>
          <a:p>
            <a:pPr marL="360363" lvl="2" indent="-360363" algn="ctr">
              <a:buNone/>
            </a:pPr>
            <a:r>
              <a:rPr lang="id-ID" sz="3200" dirty="0" smtClean="0"/>
              <a:t>	</a:t>
            </a:r>
            <a:r>
              <a:rPr lang="en-US" sz="3200" dirty="0" err="1" smtClean="0"/>
              <a:t>orang</a:t>
            </a:r>
            <a:r>
              <a:rPr lang="en-US" sz="3200" dirty="0" smtClean="0"/>
              <a:t> </a:t>
            </a:r>
            <a:r>
              <a:rPr lang="en-US" sz="3200" dirty="0" err="1"/>
              <a:t>muda</a:t>
            </a:r>
            <a:r>
              <a:rPr lang="en-US" sz="3200" dirty="0"/>
              <a:t> yang </a:t>
            </a:r>
            <a:r>
              <a:rPr lang="en-US" sz="3200" dirty="0" err="1"/>
              <a:t>tinggal</a:t>
            </a:r>
            <a:r>
              <a:rPr lang="en-US" sz="3200" dirty="0"/>
              <a:t> </a:t>
            </a:r>
            <a:r>
              <a:rPr lang="en-US" sz="3200" dirty="0" err="1"/>
              <a:t>terpisah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orang </a:t>
            </a:r>
            <a:r>
              <a:rPr lang="en-US" sz="3200" dirty="0" err="1"/>
              <a:t>tua</a:t>
            </a:r>
            <a:r>
              <a:rPr lang="en-US" sz="3200" dirty="0"/>
              <a:t>. </a:t>
            </a:r>
            <a:r>
              <a:rPr lang="en-US" sz="3200" dirty="0" err="1"/>
              <a:t>Kebanyakan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membelanjakan</a:t>
            </a:r>
            <a:r>
              <a:rPr lang="en-US" sz="3200" dirty="0"/>
              <a:t> </a:t>
            </a:r>
            <a:r>
              <a:rPr lang="en-US" sz="3200" dirty="0" err="1"/>
              <a:t>uang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sewa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, </a:t>
            </a:r>
            <a:r>
              <a:rPr lang="en-US" sz="3200" dirty="0" smtClean="0"/>
              <a:t>p</a:t>
            </a:r>
            <a:r>
              <a:rPr lang="id-ID" sz="3200" dirty="0" smtClean="0"/>
              <a:t>eralatan rumah tangga, kebutuhan </a:t>
            </a:r>
            <a:r>
              <a:rPr lang="en-US" sz="3200" dirty="0" err="1" smtClean="0"/>
              <a:t>pokok</a:t>
            </a:r>
            <a:r>
              <a:rPr lang="en-US" sz="3200" dirty="0"/>
              <a:t>, </a:t>
            </a:r>
            <a:r>
              <a:rPr lang="en-US" sz="3200" dirty="0" err="1"/>
              <a:t>perjalanan</a:t>
            </a:r>
            <a:r>
              <a:rPr lang="en-US" sz="3200" dirty="0"/>
              <a:t>, </a:t>
            </a:r>
            <a:r>
              <a:rPr lang="en-US" sz="3200" dirty="0" err="1"/>
              <a:t>hiburan</a:t>
            </a:r>
            <a:r>
              <a:rPr lang="en-US" sz="3200" dirty="0"/>
              <a:t>, </a:t>
            </a:r>
            <a:r>
              <a:rPr lang="en-US" sz="3200" dirty="0" err="1"/>
              <a:t>dll</a:t>
            </a:r>
            <a:r>
              <a:rPr lang="en-US" sz="3200" dirty="0"/>
              <a:t>. </a:t>
            </a:r>
          </a:p>
          <a:p>
            <a:pPr marL="1889125" indent="-1889125" algn="ctr">
              <a:buNone/>
            </a:pPr>
            <a:r>
              <a:rPr lang="en-US" sz="3200" b="1" dirty="0" err="1">
                <a:solidFill>
                  <a:srgbClr val="0070C0"/>
                </a:solidFill>
              </a:rPr>
              <a:t>Contoh</a:t>
            </a:r>
            <a:r>
              <a:rPr lang="en-US" sz="3200" b="1" dirty="0">
                <a:solidFill>
                  <a:srgbClr val="0070C0"/>
                </a:solidFill>
              </a:rPr>
              <a:t> : </a:t>
            </a:r>
            <a:r>
              <a:rPr lang="en-US" sz="3200" b="1" dirty="0" err="1">
                <a:solidFill>
                  <a:srgbClr val="0070C0"/>
                </a:solidFill>
              </a:rPr>
              <a:t>mahasiswa</a:t>
            </a:r>
            <a:r>
              <a:rPr lang="en-US" sz="3200" b="1" dirty="0">
                <a:solidFill>
                  <a:srgbClr val="0070C0"/>
                </a:solidFill>
              </a:rPr>
              <a:t> yang </a:t>
            </a:r>
            <a:r>
              <a:rPr lang="en-US" sz="3200" b="1" dirty="0" err="1">
                <a:solidFill>
                  <a:srgbClr val="0070C0"/>
                </a:solidFill>
              </a:rPr>
              <a:t>jauh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dari</a:t>
            </a:r>
            <a:r>
              <a:rPr lang="en-US" sz="3200" b="1" dirty="0">
                <a:solidFill>
                  <a:srgbClr val="0070C0"/>
                </a:solidFill>
              </a:rPr>
              <a:t> orang </a:t>
            </a:r>
            <a:r>
              <a:rPr lang="en-US" sz="3200" b="1" dirty="0" err="1" smtClean="0">
                <a:solidFill>
                  <a:srgbClr val="0070C0"/>
                </a:solidFill>
              </a:rPr>
              <a:t>tua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39725" indent="-339725" algn="just"/>
            <a:endParaRPr lang="en-US" sz="1800" dirty="0"/>
          </a:p>
          <a:p>
            <a:pPr marL="339725" lvl="2" indent="-339725" algn="just"/>
            <a:endParaRPr lang="en-US" sz="1800" dirty="0"/>
          </a:p>
        </p:txBody>
      </p:sp>
    </p:spTree>
    <p:extLst>
      <p:ext uri="{BB962C8B-B14F-4D97-AF65-F5344CB8AC3E}">
        <p14:creationId xmlns="" xmlns:p14="http://schemas.microsoft.com/office/powerpoint/2010/main" val="48733936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415</TotalTime>
  <Words>644</Words>
  <Application>Microsoft Office PowerPoint</Application>
  <PresentationFormat>On-screen Show (4:3)</PresentationFormat>
  <Paragraphs>107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Slide 1</vt:lpstr>
      <vt:lpstr>a. Pengertian Keluarga </vt:lpstr>
      <vt:lpstr>Slide 3</vt:lpstr>
      <vt:lpstr>Slide 4</vt:lpstr>
      <vt:lpstr>Slide 5</vt:lpstr>
      <vt:lpstr>b. Fungsi dan Siklus Keluarga 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Ketika rumah tangga mengalami perubahan status (perceraian, pensiun, baru memasuki rumah tangga, atau kematian istri/suami ) mereka mengalami perubahan spontan dalam pilihan yang berhubungan dengan konsumsi dan menjadi target yang menarik bagi berbagai pasar.   </vt:lpstr>
      <vt:lpstr>C. Sosialisasi keluarga dalam perilaku konsumen </vt:lpstr>
      <vt:lpstr>Slide 19</vt:lpstr>
      <vt:lpstr>D. Peran keluarga terhadap perilaku konsumen 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KELUARGA  dan  KONSUMEN</dc:title>
  <dc:creator>Ria Puspita</dc:creator>
  <cp:lastModifiedBy>DELL</cp:lastModifiedBy>
  <cp:revision>143</cp:revision>
  <dcterms:created xsi:type="dcterms:W3CDTF">2013-03-25T15:35:25Z</dcterms:created>
  <dcterms:modified xsi:type="dcterms:W3CDTF">2014-03-23T06:28:43Z</dcterms:modified>
</cp:coreProperties>
</file>